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75" r:id="rId2"/>
    <p:sldId id="328" r:id="rId3"/>
    <p:sldId id="303" r:id="rId4"/>
    <p:sldId id="329" r:id="rId5"/>
    <p:sldId id="330" r:id="rId6"/>
    <p:sldId id="331" r:id="rId7"/>
    <p:sldId id="333" r:id="rId8"/>
    <p:sldId id="332" r:id="rId9"/>
    <p:sldId id="334" r:id="rId10"/>
    <p:sldId id="335" r:id="rId11"/>
    <p:sldId id="336" r:id="rId12"/>
    <p:sldId id="337" r:id="rId13"/>
    <p:sldId id="338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Основной" id="{2467C6B7-CFAF-4DE9-A7B2-855EE19055AA}">
          <p14:sldIdLst>
            <p14:sldId id="275"/>
            <p14:sldId id="328"/>
            <p14:sldId id="303"/>
            <p14:sldId id="329"/>
            <p14:sldId id="330"/>
            <p14:sldId id="331"/>
            <p14:sldId id="333"/>
            <p14:sldId id="332"/>
            <p14:sldId id="334"/>
            <p14:sldId id="335"/>
            <p14:sldId id="336"/>
            <p14:sldId id="337"/>
            <p14:sldId id="338"/>
          </p14:sldIdLst>
        </p14:section>
        <p14:section name="Справочно" id="{25A745A2-8B02-40AB-99BE-8D5C817F491D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2262"/>
    <a:srgbClr val="EF4A46"/>
    <a:srgbClr val="1DA4F2"/>
    <a:srgbClr val="FFFFFF"/>
    <a:srgbClr val="0563C1"/>
    <a:srgbClr val="F2F2F2"/>
    <a:srgbClr val="5A605C"/>
    <a:srgbClr val="FEF2E8"/>
    <a:srgbClr val="2A94FA"/>
    <a:srgbClr val="589A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45" autoAdjust="0"/>
    <p:restoredTop sz="92972" autoAdjust="0"/>
  </p:normalViewPr>
  <p:slideViewPr>
    <p:cSldViewPr snapToGrid="0">
      <p:cViewPr varScale="1">
        <p:scale>
          <a:sx n="79" d="100"/>
          <a:sy n="79" d="100"/>
        </p:scale>
        <p:origin x="835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F30851-4C89-4292-BBEA-1EB895DA9617}" type="datetimeFigureOut">
              <a:rPr lang="ru-RU" smtClean="0"/>
              <a:t>19.05.2022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768167-884F-415E-8054-170B1BFE4B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12864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68167-884F-415E-8054-170B1BFE4BAE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76095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E315CA-85E5-4464-8CDC-7AA428C473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8EE3F8D-724E-4958-B756-30D9BBE2F0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8E149A7-4E8D-4BB4-BA19-1940A61E4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9C632-4D8A-4D1E-98D5-EA9280A946FC}" type="datetimeFigureOut">
              <a:rPr lang="ru-RU" smtClean="0"/>
              <a:t>19.05.2022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423410-C0EA-4E9E-BD63-06261408B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75EAAFF-FFD8-4321-AEA3-35A9BD502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F965F-3B62-4EF9-B6C8-41B973292B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28802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C2FCD3-FA10-4954-B65D-82AC4EA6B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EAF086B-03F9-4863-8D85-FF55ACC10E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095CD06-741A-4006-B1D8-BEA4C5BF5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9C632-4D8A-4D1E-98D5-EA9280A946FC}" type="datetimeFigureOut">
              <a:rPr lang="ru-RU" smtClean="0"/>
              <a:t>19.05.2022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27A442E-690B-404A-A39A-08B0CF48EA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ABAC083-2972-4ED2-864A-363168AA7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F965F-3B62-4EF9-B6C8-41B973292B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8886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703C53-3509-4EFB-9772-A9E20920B7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8302EE0-5085-4400-94E4-E758D40F60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933B3FD-7075-40EA-A973-3D707CEB21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9C632-4D8A-4D1E-98D5-EA9280A946FC}" type="datetimeFigureOut">
              <a:rPr lang="ru-RU" smtClean="0"/>
              <a:t>19.05.2022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27D2427-C39D-467A-95EF-83A9B9CAD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487EEEB-CCB3-47E1-98DE-46E8B7A46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F965F-3B62-4EF9-B6C8-41B973292B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2478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81E527-6AD5-49B1-B6B5-29F006BF4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966AE8F-C45E-46B8-B07F-9B79CF03C9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0009FEF-0D1B-4B49-A393-EA39AA4275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74967BF-46F4-44F4-9DE4-6C7785BC76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9C632-4D8A-4D1E-98D5-EA9280A946FC}" type="datetimeFigureOut">
              <a:rPr lang="ru-RU" smtClean="0"/>
              <a:t>19.05.2022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EF87651-1FCF-4E68-90A4-5A66599BB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F5D16A0-4688-4B0B-BDA8-887F34594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F965F-3B62-4EF9-B6C8-41B973292B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04270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3F7D3F-BAF5-49E3-B60C-61D2C34246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BBA4D10-22BF-48DB-A6B2-8C72CEDF1F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A2191DF-B7D3-4D75-824F-60A5D14CB3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65100BF-F96F-4687-9C3E-5C1BFA4BD3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EEA9C99-0CAC-4EBC-8D2C-E4064D9A68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EB6ECF2-6C58-4C2E-8196-BFAC165757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9C632-4D8A-4D1E-98D5-EA9280A946FC}" type="datetimeFigureOut">
              <a:rPr lang="ru-RU" smtClean="0"/>
              <a:t>19.05.2022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A4F02AD-B03E-43BF-BFA9-4BA6223D0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E779D6D-12EC-4150-B1B5-9E8294706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F965F-3B62-4EF9-B6C8-41B973292B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4821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EF4138-D8B8-444C-B926-7BC4C9DBF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BEEA9D4-8E56-46F2-9BB9-B40346A2C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9C632-4D8A-4D1E-98D5-EA9280A946FC}" type="datetimeFigureOut">
              <a:rPr lang="ru-RU" smtClean="0"/>
              <a:t>19.05.2022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BFBA291-CFB6-4577-BA6A-6586630BF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30CC0DC-0DE8-4BDB-95B2-47BB410F1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F965F-3B62-4EF9-B6C8-41B973292B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5886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2021527-855A-411E-8A03-D68340B921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9C632-4D8A-4D1E-98D5-EA9280A946FC}" type="datetimeFigureOut">
              <a:rPr lang="ru-RU" smtClean="0"/>
              <a:t>19.05.2022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7D3F59B-2524-4167-BABB-B2CD3BB8C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A37B43B-5BB0-42DB-BCC0-3024B0C0C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F965F-3B62-4EF9-B6C8-41B973292B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63340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3D1AF6-61A2-41D9-8B71-75B03CC690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D3E6C07-F3F3-4177-897B-CFCE82A5F8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D854EAB-E837-41E1-962F-45B62F1BCD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A6C1287-DDE6-48D8-8D49-387CDFB7D6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9C632-4D8A-4D1E-98D5-EA9280A946FC}" type="datetimeFigureOut">
              <a:rPr lang="ru-RU" smtClean="0"/>
              <a:t>19.05.2022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665130C-398F-4F37-B86D-50741F59B0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29B7517-858F-4E04-8760-0AABC9A8E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F965F-3B62-4EF9-B6C8-41B973292B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90493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167D2E-C1A0-433E-A0BF-C2A977AEAE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512B824-4E29-4DA7-81DB-23A0A97A75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F1779E7-893B-440B-817F-D57A362776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54F6244-2EAF-4BA5-B708-4C9EF4FA42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9C632-4D8A-4D1E-98D5-EA9280A946FC}" type="datetimeFigureOut">
              <a:rPr lang="ru-RU" smtClean="0"/>
              <a:t>19.05.2022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7499607-F092-4977-A044-78A149DB9B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80E92F4-F5C1-4081-AC27-3AC550604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F965F-3B62-4EF9-B6C8-41B973292B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09605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DCA244-3F4C-4F21-A307-B714C2E9C3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D2C91E2-A497-446D-B4C9-C0F22E1ABF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C0DE58F-0F96-4D1E-9188-54A4C6FD48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9C632-4D8A-4D1E-98D5-EA9280A946FC}" type="datetimeFigureOut">
              <a:rPr lang="ru-RU" smtClean="0"/>
              <a:t>19.05.2022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4084A5F-3E93-4D54-B22E-16EE7B3543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CC7E6FA-6600-48F4-A83D-B6B3A5BD15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F965F-3B62-4EF9-B6C8-41B973292B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48303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1F42A6A-985C-4A6C-85A7-0C4B5F54E0F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2B35944-F912-412A-926D-8734257B82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FB6B5BB-134C-4BFB-ACE5-F3CD4C8DD8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9C632-4D8A-4D1E-98D5-EA9280A946FC}" type="datetimeFigureOut">
              <a:rPr lang="ru-RU" smtClean="0"/>
              <a:t>19.05.2022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C9370D7-E0CC-4209-931D-6E46D6644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02C8095-7017-4C6A-8FC6-0C92926B94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F965F-3B62-4EF9-B6C8-41B973292B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0977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DCB818-B4B1-41ED-9A49-599B79A82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F0033F7-440E-46DA-B1D9-BF856F1B7D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9572B13-20B4-4D60-AA70-2C2EACF2BE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29C632-4D8A-4D1E-98D5-EA9280A946FC}" type="datetimeFigureOut">
              <a:rPr lang="ru-RU" smtClean="0"/>
              <a:t>19.05.2022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AC503E7-CC55-4FAE-83FA-CFD96E17ED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AF9D08F-1BC6-4C1D-B8BA-859267A376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9F965F-3B62-4EF9-B6C8-41B973292B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0549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0300132-80E4-4EC5-BC09-0B8CCD3656B6}"/>
              </a:ext>
            </a:extLst>
          </p:cNvPr>
          <p:cNvSpPr/>
          <p:nvPr/>
        </p:nvSpPr>
        <p:spPr>
          <a:xfrm>
            <a:off x="6976475" y="5238790"/>
            <a:ext cx="2858828" cy="195147"/>
          </a:xfrm>
          <a:prstGeom prst="rect">
            <a:avLst/>
          </a:prstGeom>
          <a:solidFill>
            <a:srgbClr val="26226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62262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75D6E1D-6012-429D-8625-D696D5DED5CB}"/>
              </a:ext>
            </a:extLst>
          </p:cNvPr>
          <p:cNvSpPr txBox="1"/>
          <p:nvPr/>
        </p:nvSpPr>
        <p:spPr>
          <a:xfrm>
            <a:off x="6893347" y="2480741"/>
            <a:ext cx="5165507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ru-RU" sz="3200" dirty="0">
                <a:solidFill>
                  <a:srgbClr val="262262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КЛЮЧЕВЫЕ ИЗМЕНЕНИЯ </a:t>
            </a:r>
            <a:br>
              <a:rPr lang="en-US" sz="3200" dirty="0">
                <a:solidFill>
                  <a:srgbClr val="262262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</a:br>
            <a:r>
              <a:rPr lang="ru-RU" sz="3200" dirty="0">
                <a:solidFill>
                  <a:srgbClr val="262262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НА РЫНКЕ ОБЛИГАЦИЙ </a:t>
            </a:r>
            <a:br>
              <a:rPr lang="en-US" sz="3200" dirty="0">
                <a:solidFill>
                  <a:srgbClr val="262262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</a:br>
            <a:r>
              <a:rPr lang="ru-RU" sz="3200" dirty="0">
                <a:solidFill>
                  <a:srgbClr val="262262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ДЛЯ ЧАСТНЫХ ЛИЦ</a:t>
            </a:r>
          </a:p>
          <a:p>
            <a:pPr>
              <a:spcAft>
                <a:spcPts val="1200"/>
              </a:spcAft>
            </a:pPr>
            <a:r>
              <a:rPr lang="ru-RU" sz="2800" dirty="0">
                <a:solidFill>
                  <a:srgbClr val="1DA4F2"/>
                </a:solidFill>
                <a:latin typeface="Opinion Pro Cn Lt" panose="02010000030000000004" pitchFamily="2" charset="0"/>
                <a:cs typeface="DIN Pro Regular" panose="020B0504020101020102" pitchFamily="34" charset="0"/>
              </a:rPr>
              <a:t>Рыбин Александр, член Совета АВО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49BBEE6-4ABE-4219-9752-22FF249EFDD1}"/>
              </a:ext>
            </a:extLst>
          </p:cNvPr>
          <p:cNvSpPr txBox="1"/>
          <p:nvPr/>
        </p:nvSpPr>
        <p:spPr>
          <a:xfrm>
            <a:off x="6893347" y="5555106"/>
            <a:ext cx="33241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262262"/>
                </a:solidFill>
                <a:latin typeface="Opinion Pro Lt" panose="02010000030000000004" pitchFamily="2" charset="0"/>
                <a:cs typeface="DIN Pro Regular" panose="020B0504020101020102" pitchFamily="34" charset="0"/>
              </a:rPr>
              <a:t>18.05.2022</a:t>
            </a:r>
            <a:r>
              <a:rPr lang="en-US" sz="2400" b="1" dirty="0">
                <a:solidFill>
                  <a:srgbClr val="262262"/>
                </a:solidFill>
                <a:latin typeface="Opinion Pro Lt" panose="02010000030000000004" pitchFamily="2" charset="0"/>
                <a:cs typeface="DIN Pro Regular" panose="020B0504020101020102" pitchFamily="34" charset="0"/>
              </a:rPr>
              <a:t> |</a:t>
            </a:r>
            <a:r>
              <a:rPr lang="ru-RU" sz="2400" b="1" dirty="0">
                <a:solidFill>
                  <a:srgbClr val="262262"/>
                </a:solidFill>
                <a:latin typeface="Opinion Pro Lt" panose="02010000030000000004" pitchFamily="2" charset="0"/>
                <a:cs typeface="DIN Pro Regular" panose="020B0504020101020102" pitchFamily="34" charset="0"/>
              </a:rPr>
              <a:t> Эксперт РА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7D11090E-604E-456B-8565-3EBE0678CE0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4039" t="1792" r="75768" b="89246"/>
          <a:stretch/>
        </p:blipFill>
        <p:spPr>
          <a:xfrm>
            <a:off x="10122324" y="51655"/>
            <a:ext cx="1936530" cy="193653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557" y="1088744"/>
            <a:ext cx="6570702" cy="4928027"/>
          </a:xfrm>
          <a:prstGeom prst="roundRect">
            <a:avLst>
              <a:gd name="adj" fmla="val 13354"/>
            </a:avLst>
          </a:prstGeom>
        </p:spPr>
      </p:pic>
    </p:spTree>
    <p:extLst>
      <p:ext uri="{BB962C8B-B14F-4D97-AF65-F5344CB8AC3E}">
        <p14:creationId xmlns:p14="http://schemas.microsoft.com/office/powerpoint/2010/main" val="15516449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6">
            <a:extLst>
              <a:ext uri="{FF2B5EF4-FFF2-40B4-BE49-F238E27FC236}">
                <a16:creationId xmlns:a16="http://schemas.microsoft.com/office/drawing/2014/main" id="{9CCF09D5-2061-478F-8EB1-7076E7973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31200" y="6373000"/>
            <a:ext cx="3738880" cy="276999"/>
          </a:xfrm>
        </p:spPr>
        <p:txBody>
          <a:bodyPr vert="horz" lIns="91440" tIns="45720" rIns="91440" bIns="45720" rtlCol="0" anchor="ctr"/>
          <a:lstStyle/>
          <a:p>
            <a:fld id="{D0B7879B-56BD-475C-909D-6D3A116C6110}" type="slidenum">
              <a:rPr lang="ru-RU" sz="2000" b="1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Gotham Pro" panose="02000503040000020004" pitchFamily="50" charset="0"/>
              </a:rPr>
              <a:pPr/>
              <a:t>2</a:t>
            </a:fld>
            <a:endParaRPr lang="ru-RU" sz="2000" b="1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  <a:cs typeface="Gotham Pro" panose="02000503040000020004" pitchFamily="50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E43C8C5-BA39-4224-938D-091E11B22F2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039" t="1792" r="75768" b="89246"/>
          <a:stretch/>
        </p:blipFill>
        <p:spPr>
          <a:xfrm>
            <a:off x="10920498" y="0"/>
            <a:ext cx="1271502" cy="1271502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ED6BE04-38E0-4A92-AA4F-5D42BEA8F9BF}"/>
              </a:ext>
            </a:extLst>
          </p:cNvPr>
          <p:cNvSpPr/>
          <p:nvPr/>
        </p:nvSpPr>
        <p:spPr>
          <a:xfrm>
            <a:off x="1087726" y="857648"/>
            <a:ext cx="10273553" cy="6235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3200" b="1" dirty="0">
                <a:solidFill>
                  <a:srgbClr val="262262"/>
                </a:solidFill>
                <a:latin typeface="Opinion Pro Ex Lt" panose="02010000030000000004" pitchFamily="2" charset="0"/>
                <a:cs typeface="DIN Pro Regular" panose="020B0504020101020102" pitchFamily="34" charset="0"/>
              </a:rPr>
              <a:t>ЧТО ПРОИСХОДИТ НА РЫНКЕ ОБЛИГАЦИЙ?</a:t>
            </a:r>
          </a:p>
        </p:txBody>
      </p:sp>
      <p:pic>
        <p:nvPicPr>
          <p:cNvPr id="1030" name="Picture 6" descr="https://clippz.ru/images/viktor-coy-moi-druzya_hljnmj0w/256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12"/>
          <a:stretch/>
        </p:blipFill>
        <p:spPr bwMode="auto">
          <a:xfrm>
            <a:off x="6224503" y="1806084"/>
            <a:ext cx="4541330" cy="4222433"/>
          </a:xfrm>
          <a:prstGeom prst="roundRect">
            <a:avLst>
              <a:gd name="adj" fmla="val 12027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3457" y="1806085"/>
            <a:ext cx="4541330" cy="4222433"/>
          </a:xfrm>
          <a:prstGeom prst="roundRect">
            <a:avLst>
              <a:gd name="adj" fmla="val 13058"/>
            </a:avLst>
          </a:prstGeom>
        </p:spPr>
      </p:pic>
      <p:sp>
        <p:nvSpPr>
          <p:cNvPr id="3" name="Прямоугольник 2"/>
          <p:cNvSpPr/>
          <p:nvPr/>
        </p:nvSpPr>
        <p:spPr>
          <a:xfrm>
            <a:off x="1773019" y="4831331"/>
            <a:ext cx="413549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DIN Pro" panose="020B0504020101020102" pitchFamily="34" charset="0"/>
                <a:cs typeface="DIN Pro" panose="020B0504020101020102" pitchFamily="34" charset="0"/>
              </a:rPr>
              <a:t>Люди в мире разделяются на две категории. Одни сидят на трубах, </a:t>
            </a:r>
            <a:br>
              <a:rPr lang="en-US" sz="2000" dirty="0">
                <a:solidFill>
                  <a:schemeClr val="bg1"/>
                </a:solidFill>
                <a:latin typeface="DIN Pro" panose="020B0504020101020102" pitchFamily="34" charset="0"/>
                <a:cs typeface="DIN Pro" panose="020B0504020101020102" pitchFamily="34" charset="0"/>
              </a:rPr>
            </a:br>
            <a:r>
              <a:rPr lang="ru-RU" sz="2000" dirty="0">
                <a:solidFill>
                  <a:schemeClr val="bg1"/>
                </a:solidFill>
                <a:latin typeface="DIN Pro" panose="020B0504020101020102" pitchFamily="34" charset="0"/>
                <a:cs typeface="DIN Pro" panose="020B0504020101020102" pitchFamily="34" charset="0"/>
              </a:rPr>
              <a:t>а другим нужны деньги.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443166" y="4831331"/>
            <a:ext cx="419537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DIN Pro" panose="020B0504020101020102" pitchFamily="34" charset="0"/>
                <a:cs typeface="DIN Pro" panose="020B0504020101020102" pitchFamily="34" charset="0"/>
              </a:rPr>
              <a:t>Ты где был? Я тебя искал! </a:t>
            </a:r>
            <a:br>
              <a:rPr lang="en-US" sz="2000" dirty="0">
                <a:solidFill>
                  <a:schemeClr val="bg1"/>
                </a:solidFill>
                <a:latin typeface="DIN Pro" panose="020B0504020101020102" pitchFamily="34" charset="0"/>
                <a:cs typeface="DIN Pro" panose="020B0504020101020102" pitchFamily="34" charset="0"/>
              </a:rPr>
            </a:br>
            <a:r>
              <a:rPr lang="ru-RU" sz="2000" dirty="0">
                <a:solidFill>
                  <a:schemeClr val="bg1"/>
                </a:solidFill>
                <a:latin typeface="DIN Pro" panose="020B0504020101020102" pitchFamily="34" charset="0"/>
                <a:cs typeface="DIN Pro" panose="020B0504020101020102" pitchFamily="34" charset="0"/>
              </a:rPr>
              <a:t>Везде, везде искал… </a:t>
            </a:r>
            <a:br>
              <a:rPr lang="en-US" sz="2000" dirty="0">
                <a:solidFill>
                  <a:schemeClr val="bg1"/>
                </a:solidFill>
                <a:latin typeface="DIN Pro" panose="020B0504020101020102" pitchFamily="34" charset="0"/>
                <a:cs typeface="DIN Pro" panose="020B0504020101020102" pitchFamily="34" charset="0"/>
              </a:rPr>
            </a:br>
            <a:r>
              <a:rPr lang="ru-RU" sz="2000" dirty="0">
                <a:solidFill>
                  <a:schemeClr val="bg1"/>
                </a:solidFill>
                <a:latin typeface="DIN Pro" panose="020B0504020101020102" pitchFamily="34" charset="0"/>
                <a:cs typeface="DIN Pro" panose="020B0504020101020102" pitchFamily="34" charset="0"/>
              </a:rPr>
              <a:t>А теперь у меня денег нет.</a:t>
            </a:r>
            <a:endParaRPr lang="ru-RU" sz="2000" b="0" i="0" dirty="0">
              <a:solidFill>
                <a:schemeClr val="bg1"/>
              </a:solidFill>
              <a:effectLst/>
              <a:latin typeface="DIN Pro" panose="020B0504020101020102" pitchFamily="34" charset="0"/>
              <a:cs typeface="DIN Pro" panose="020B0504020101020102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08881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932A97A-EF59-4D23-821D-989A898A15E1}"/>
              </a:ext>
            </a:extLst>
          </p:cNvPr>
          <p:cNvSpPr/>
          <p:nvPr/>
        </p:nvSpPr>
        <p:spPr>
          <a:xfrm>
            <a:off x="-1" y="413474"/>
            <a:ext cx="9807389" cy="729525"/>
          </a:xfrm>
          <a:prstGeom prst="rect">
            <a:avLst/>
          </a:prstGeom>
          <a:solidFill>
            <a:srgbClr val="2622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/>
            <a:r>
              <a:rPr lang="ru-RU" sz="3200" b="1" dirty="0">
                <a:solidFill>
                  <a:schemeClr val="bg1"/>
                </a:solidFill>
                <a:latin typeface="Opinion Pro Ex Lt" panose="02010000030000000004" pitchFamily="2" charset="0"/>
                <a:cs typeface="DIN Pro Regular" panose="020B0504020101020102" pitchFamily="34" charset="0"/>
              </a:rPr>
              <a:t>ЧТО ПРОИСХОДИТ НА РЫНКЕ ОБЛИГАЦИЙ?</a:t>
            </a:r>
          </a:p>
        </p:txBody>
      </p:sp>
      <p:sp>
        <p:nvSpPr>
          <p:cNvPr id="9" name="Номер слайда 6">
            <a:extLst>
              <a:ext uri="{FF2B5EF4-FFF2-40B4-BE49-F238E27FC236}">
                <a16:creationId xmlns:a16="http://schemas.microsoft.com/office/drawing/2014/main" id="{9CCF09D5-2061-478F-8EB1-7076E7973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31200" y="6373000"/>
            <a:ext cx="3738880" cy="276999"/>
          </a:xfrm>
        </p:spPr>
        <p:txBody>
          <a:bodyPr vert="horz" lIns="91440" tIns="45720" rIns="91440" bIns="45720" rtlCol="0" anchor="ctr"/>
          <a:lstStyle/>
          <a:p>
            <a:fld id="{D0B7879B-56BD-475C-909D-6D3A116C6110}" type="slidenum">
              <a:rPr lang="ru-RU" sz="2000" b="1">
                <a:solidFill>
                  <a:srgbClr val="5A605C"/>
                </a:solidFill>
                <a:latin typeface="Arial Black" panose="020B0A04020102020204" pitchFamily="34" charset="0"/>
                <a:cs typeface="Gotham Pro" panose="02000503040000020004" pitchFamily="50" charset="0"/>
              </a:rPr>
              <a:pPr/>
              <a:t>3</a:t>
            </a:fld>
            <a:endParaRPr lang="ru-RU" sz="2000" b="1" dirty="0">
              <a:solidFill>
                <a:srgbClr val="5A605C"/>
              </a:solidFill>
              <a:latin typeface="Arial Black" panose="020B0A04020102020204" pitchFamily="34" charset="0"/>
              <a:cs typeface="Gotham Pro" panose="02000503040000020004" pitchFamily="50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E43C8C5-BA39-4224-938D-091E11B22F2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039" t="1792" r="75768" b="89246"/>
          <a:stretch/>
        </p:blipFill>
        <p:spPr>
          <a:xfrm>
            <a:off x="10920498" y="0"/>
            <a:ext cx="1271502" cy="127150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48235" y="1284512"/>
            <a:ext cx="25459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FF0000"/>
                </a:solidFill>
                <a:latin typeface="DIN Pro" panose="020B0504020101020102" pitchFamily="34" charset="0"/>
                <a:cs typeface="DIN Pro" panose="020B0504020101020102" pitchFamily="34" charset="0"/>
              </a:rPr>
              <a:t>ЧТО БЫЛО: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48235" y="3411435"/>
            <a:ext cx="25459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FF0000"/>
                </a:solidFill>
                <a:latin typeface="DIN Pro" panose="020B0504020101020102" pitchFamily="34" charset="0"/>
                <a:cs typeface="DIN Pro" panose="020B0504020101020102" pitchFamily="34" charset="0"/>
              </a:rPr>
              <a:t>ЧТО СТАЛО: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48235" y="1746177"/>
            <a:ext cx="1116106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DIN Pro" panose="020B0504020101020102" pitchFamily="34" charset="0"/>
                <a:ea typeface="Calibri" panose="020F0502020204030204" pitchFamily="34" charset="0"/>
                <a:cs typeface="DIN Pro" panose="020B0504020101020102" pitchFamily="34" charset="0"/>
              </a:rPr>
              <a:t>Частные лица в основном инвестировали во 2-ой эшелон и ВДО: </a:t>
            </a:r>
            <a:br>
              <a:rPr lang="en-US" sz="2400" dirty="0">
                <a:solidFill>
                  <a:schemeClr val="accent1">
                    <a:lumMod val="50000"/>
                  </a:schemeClr>
                </a:solidFill>
                <a:latin typeface="DIN Pro" panose="020B0504020101020102" pitchFamily="34" charset="0"/>
                <a:ea typeface="Calibri" panose="020F0502020204030204" pitchFamily="34" charset="0"/>
                <a:cs typeface="DIN Pro" panose="020B0504020101020102" pitchFamily="34" charset="0"/>
              </a:rPr>
            </a:b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DIN Pro" panose="020B0504020101020102" pitchFamily="34" charset="0"/>
                <a:ea typeface="Calibri" panose="020F0502020204030204" pitchFamily="34" charset="0"/>
                <a:cs typeface="DIN Pro" panose="020B0504020101020102" pitchFamily="34" charset="0"/>
              </a:rPr>
              <a:t>в компании реального бизнеса, у которых был ограничен доступ к банковскому финансированию.</a:t>
            </a:r>
          </a:p>
          <a:p>
            <a:pPr marL="342900" indent="-342900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DIN Pro" panose="020B0504020101020102" pitchFamily="34" charset="0"/>
                <a:ea typeface="Calibri" panose="020F0502020204030204" pitchFamily="34" charset="0"/>
                <a:cs typeface="DIN Pro" panose="020B0504020101020102" pitchFamily="34" charset="0"/>
              </a:rPr>
              <a:t>Доходность по облигациям превышала доходность по депозитам в разы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48235" y="3873100"/>
            <a:ext cx="1027503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DIN Pro" panose="020B0504020101020102" pitchFamily="34" charset="0"/>
                <a:ea typeface="Calibri" panose="020F0502020204030204" pitchFamily="34" charset="0"/>
                <a:cs typeface="DIN Pro" panose="020B0504020101020102" pitchFamily="34" charset="0"/>
              </a:rPr>
              <a:t>Конкуренция облигаций с депозитами</a:t>
            </a:r>
          </a:p>
          <a:p>
            <a:pPr marL="342900" indent="-342900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DIN Pro" panose="020B0504020101020102" pitchFamily="34" charset="0"/>
                <a:ea typeface="Calibri" panose="020F0502020204030204" pitchFamily="34" charset="0"/>
                <a:cs typeface="DIN Pro" panose="020B0504020101020102" pitchFamily="34" charset="0"/>
              </a:rPr>
              <a:t>Увеличение экономической неопределённости для эмитентов</a:t>
            </a:r>
          </a:p>
          <a:p>
            <a:pPr marL="342900" indent="-342900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DIN Pro" panose="020B0504020101020102" pitchFamily="34" charset="0"/>
                <a:ea typeface="Calibri" panose="020F0502020204030204" pitchFamily="34" charset="0"/>
                <a:cs typeface="DIN Pro" panose="020B0504020101020102" pitchFamily="34" charset="0"/>
              </a:rPr>
              <a:t>Ухудшение ситуации с рефинансированием для эмитентов</a:t>
            </a:r>
          </a:p>
          <a:p>
            <a:pPr marL="342900" indent="-342900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DIN Pro" panose="020B0504020101020102" pitchFamily="34" charset="0"/>
                <a:ea typeface="Calibri" panose="020F0502020204030204" pitchFamily="34" charset="0"/>
                <a:cs typeface="DIN Pro" panose="020B0504020101020102" pitchFamily="34" charset="0"/>
              </a:rPr>
              <a:t>Уменьшение свободного располагаемого дохода частных инвесторов</a:t>
            </a:r>
          </a:p>
          <a:p>
            <a:pPr marL="342900" indent="-342900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DIN Pro" panose="020B0504020101020102" pitchFamily="34" charset="0"/>
                <a:ea typeface="Calibri" panose="020F0502020204030204" pitchFamily="34" charset="0"/>
                <a:cs typeface="DIN Pro" panose="020B0504020101020102" pitchFamily="34" charset="0"/>
              </a:rPr>
              <a:t>Потери частных инвесторов на фондовом рынке</a:t>
            </a:r>
          </a:p>
          <a:p>
            <a:pPr marL="342900" indent="-342900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DIN Pro" panose="020B0504020101020102" pitchFamily="34" charset="0"/>
                <a:ea typeface="Calibri" panose="020F0502020204030204" pitchFamily="34" charset="0"/>
                <a:cs typeface="DIN Pro" panose="020B0504020101020102" pitchFamily="34" charset="0"/>
              </a:rPr>
              <a:t>Инфляция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48235" y="6256100"/>
            <a:ext cx="11162030" cy="446276"/>
          </a:xfrm>
          <a:prstGeom prst="rect">
            <a:avLst/>
          </a:prstGeom>
          <a:noFill/>
          <a:ln>
            <a:solidFill>
              <a:srgbClr val="EF4A46"/>
            </a:solidFill>
          </a:ln>
        </p:spPr>
        <p:txBody>
          <a:bodyPr wrap="none" rtlCol="0">
            <a:spAutoFit/>
          </a:bodyPr>
          <a:lstStyle/>
          <a:p>
            <a:r>
              <a:rPr lang="en-US" sz="2300" b="1" dirty="0">
                <a:solidFill>
                  <a:srgbClr val="EF4A46"/>
                </a:solidFill>
                <a:latin typeface="DIN Pro" panose="020B0504020101020102" pitchFamily="34" charset="0"/>
                <a:cs typeface="DIN Pro" panose="020B0504020101020102" pitchFamily="34" charset="0"/>
              </a:rPr>
              <a:t>! </a:t>
            </a:r>
            <a:r>
              <a:rPr lang="ru-RU" sz="2300" b="1" dirty="0">
                <a:solidFill>
                  <a:srgbClr val="EF4A46"/>
                </a:solidFill>
                <a:latin typeface="DIN Pro" panose="020B0504020101020102" pitchFamily="34" charset="0"/>
                <a:cs typeface="DIN Pro" panose="020B0504020101020102" pitchFamily="34" charset="0"/>
              </a:rPr>
              <a:t>ПРИВЛЕКАТЕЛЬНОСТЬ ОБЛИГАЦИЙ ДЛЯ ЧАСТНЫХ ИНВЕСТОРОВ СНИЖАЕТСЯ</a:t>
            </a:r>
          </a:p>
        </p:txBody>
      </p:sp>
    </p:spTree>
    <p:extLst>
      <p:ext uri="{BB962C8B-B14F-4D97-AF65-F5344CB8AC3E}">
        <p14:creationId xmlns:p14="http://schemas.microsoft.com/office/powerpoint/2010/main" val="2635851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6">
            <a:extLst>
              <a:ext uri="{FF2B5EF4-FFF2-40B4-BE49-F238E27FC236}">
                <a16:creationId xmlns:a16="http://schemas.microsoft.com/office/drawing/2014/main" id="{9CCF09D5-2061-478F-8EB1-7076E7973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18500" y="6278436"/>
            <a:ext cx="3738880" cy="276999"/>
          </a:xfrm>
        </p:spPr>
        <p:txBody>
          <a:bodyPr vert="horz" lIns="91440" tIns="45720" rIns="91440" bIns="45720" rtlCol="0" anchor="ctr"/>
          <a:lstStyle/>
          <a:p>
            <a:fld id="{D0B7879B-56BD-475C-909D-6D3A116C6110}" type="slidenum">
              <a:rPr lang="ru-RU" sz="2000" b="1">
                <a:solidFill>
                  <a:srgbClr val="5A605C"/>
                </a:solidFill>
                <a:latin typeface="Arial Black" panose="020B0A04020102020204" pitchFamily="34" charset="0"/>
                <a:cs typeface="Gotham Pro" panose="02000503040000020004" pitchFamily="50" charset="0"/>
              </a:rPr>
              <a:pPr/>
              <a:t>4</a:t>
            </a:fld>
            <a:endParaRPr lang="ru-RU" sz="2000" b="1" dirty="0">
              <a:solidFill>
                <a:srgbClr val="5A605C"/>
              </a:solidFill>
              <a:latin typeface="Arial Black" panose="020B0A04020102020204" pitchFamily="34" charset="0"/>
              <a:cs typeface="Gotham Pro" panose="02000503040000020004" pitchFamily="50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E43C8C5-BA39-4224-938D-091E11B22F2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039" t="1792" r="75768" b="89246"/>
          <a:stretch/>
        </p:blipFill>
        <p:spPr>
          <a:xfrm>
            <a:off x="10920498" y="0"/>
            <a:ext cx="1271502" cy="1271502"/>
          </a:xfrm>
          <a:prstGeom prst="rect">
            <a:avLst/>
          </a:prstGeom>
        </p:spPr>
      </p:pic>
      <p:pic>
        <p:nvPicPr>
          <p:cNvPr id="2050" name="Picture 2" descr="https://bloknot-volgodonsk.ru/upload/narod/1563610272_f3ccdd27d2000e3f9255a7e3e2c4880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7202" y="1106586"/>
            <a:ext cx="7197595" cy="5416192"/>
          </a:xfrm>
          <a:prstGeom prst="roundRect">
            <a:avLst>
              <a:gd name="adj" fmla="val 11309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387291" y="335222"/>
            <a:ext cx="741741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3200" b="1" dirty="0">
                <a:solidFill>
                  <a:srgbClr val="262262"/>
                </a:solidFill>
                <a:latin typeface="Opinion Pro Ex Lt" panose="02010000030000000004" pitchFamily="2" charset="0"/>
                <a:cs typeface="DIN Pro Regular" panose="020B0504020101020102" pitchFamily="34" charset="0"/>
              </a:rPr>
              <a:t>ПРЕДЛОЖЕНИЯ</a:t>
            </a:r>
            <a:r>
              <a:rPr lang="ru-RU" b="1" dirty="0">
                <a:solidFill>
                  <a:srgbClr val="26226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rgbClr val="262262"/>
                </a:solidFill>
                <a:latin typeface="Opinion Pro Ex Lt" panose="02010000030000000004" pitchFamily="2" charset="0"/>
                <a:cs typeface="DIN Pro Regular" panose="020B0504020101020102" pitchFamily="34" charset="0"/>
              </a:rPr>
              <a:t>АВО К ГОСОРГАНАМ</a:t>
            </a:r>
          </a:p>
        </p:txBody>
      </p:sp>
    </p:spTree>
    <p:extLst>
      <p:ext uri="{BB962C8B-B14F-4D97-AF65-F5344CB8AC3E}">
        <p14:creationId xmlns:p14="http://schemas.microsoft.com/office/powerpoint/2010/main" val="27361700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6">
            <a:extLst>
              <a:ext uri="{FF2B5EF4-FFF2-40B4-BE49-F238E27FC236}">
                <a16:creationId xmlns:a16="http://schemas.microsoft.com/office/drawing/2014/main" id="{9CCF09D5-2061-478F-8EB1-7076E7973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31200" y="6373000"/>
            <a:ext cx="3738880" cy="276999"/>
          </a:xfrm>
        </p:spPr>
        <p:txBody>
          <a:bodyPr vert="horz" lIns="91440" tIns="45720" rIns="91440" bIns="45720" rtlCol="0" anchor="ctr"/>
          <a:lstStyle/>
          <a:p>
            <a:fld id="{D0B7879B-56BD-475C-909D-6D3A116C6110}" type="slidenum">
              <a:rPr lang="ru-RU" sz="2000" b="1">
                <a:solidFill>
                  <a:srgbClr val="5A605C"/>
                </a:solidFill>
                <a:latin typeface="Arial Black" panose="020B0A04020102020204" pitchFamily="34" charset="0"/>
                <a:cs typeface="Gotham Pro" panose="02000503040000020004" pitchFamily="50" charset="0"/>
              </a:rPr>
              <a:pPr/>
              <a:t>5</a:t>
            </a:fld>
            <a:endParaRPr lang="ru-RU" sz="2000" b="1" dirty="0">
              <a:solidFill>
                <a:srgbClr val="5A605C"/>
              </a:solidFill>
              <a:latin typeface="Arial Black" panose="020B0A04020102020204" pitchFamily="34" charset="0"/>
              <a:cs typeface="Gotham Pro" panose="02000503040000020004" pitchFamily="50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E43C8C5-BA39-4224-938D-091E11B22F2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039" t="1792" r="75768" b="89246"/>
          <a:stretch/>
        </p:blipFill>
        <p:spPr>
          <a:xfrm>
            <a:off x="10920498" y="0"/>
            <a:ext cx="1271502" cy="1271502"/>
          </a:xfrm>
          <a:prstGeom prst="rect">
            <a:avLst/>
          </a:prstGeom>
        </p:spPr>
      </p:pic>
      <p:sp>
        <p:nvSpPr>
          <p:cNvPr id="23" name="Прямоугольник 22"/>
          <p:cNvSpPr/>
          <p:nvPr/>
        </p:nvSpPr>
        <p:spPr>
          <a:xfrm>
            <a:off x="5655917" y="1129944"/>
            <a:ext cx="6373867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dirty="0">
                <a:solidFill>
                  <a:srgbClr val="EF4A46"/>
                </a:solidFill>
                <a:latin typeface="DIN Pro" panose="020B0504020101020102" pitchFamily="34" charset="0"/>
                <a:ea typeface="Calibri" panose="020F0502020204030204" pitchFamily="34" charset="0"/>
                <a:cs typeface="DIN Pro" panose="020B0504020101020102" pitchFamily="34" charset="0"/>
              </a:rPr>
              <a:t>Запуск программы льготного финансирования МСП</a:t>
            </a:r>
          </a:p>
          <a:p>
            <a:endParaRPr lang="ru-RU" dirty="0">
              <a:solidFill>
                <a:srgbClr val="EF4A46"/>
              </a:solidFill>
              <a:latin typeface="DIN Pro" panose="020B0504020101020102" pitchFamily="34" charset="0"/>
              <a:cs typeface="DIN Pro" panose="020B0504020101020102" pitchFamily="34" charset="0"/>
            </a:endParaRPr>
          </a:p>
          <a:p>
            <a:r>
              <a:rPr lang="ru-RU" dirty="0">
                <a:solidFill>
                  <a:srgbClr val="EF4A46"/>
                </a:solidFill>
                <a:latin typeface="DIN Pro" panose="020B0504020101020102" pitchFamily="34" charset="0"/>
                <a:cs typeface="DIN Pro" panose="020B0504020101020102" pitchFamily="34" charset="0"/>
              </a:rPr>
              <a:t>ЦБ </a:t>
            </a:r>
            <a:r>
              <a:rPr lang="ru-RU" b="1" dirty="0">
                <a:solidFill>
                  <a:srgbClr val="EF4A46"/>
                </a:solidFill>
                <a:latin typeface="DIN Pro" panose="020B0504020101020102" pitchFamily="34" charset="0"/>
                <a:cs typeface="DIN Pro" panose="020B0504020101020102" pitchFamily="34" charset="0"/>
              </a:rPr>
              <a:t>концептуально</a:t>
            </a:r>
            <a:r>
              <a:rPr lang="ru-RU" dirty="0">
                <a:solidFill>
                  <a:srgbClr val="EF4A46"/>
                </a:solidFill>
                <a:latin typeface="DIN Pro" panose="020B0504020101020102" pitchFamily="34" charset="0"/>
                <a:cs typeface="DIN Pro" panose="020B0504020101020102" pitchFamily="34" charset="0"/>
              </a:rPr>
              <a:t> поддерживает предложение о введении временных налоговых каникул по НДФЛ по облигациям высокотехнологичных компаний с выручкой до 25 млрд руб. и компаний – субъектов МСП</a:t>
            </a:r>
          </a:p>
          <a:p>
            <a:pPr>
              <a:spcAft>
                <a:spcPts val="0"/>
              </a:spcAft>
            </a:pPr>
            <a:endParaRPr lang="ru-RU" dirty="0">
              <a:solidFill>
                <a:srgbClr val="EF4A46"/>
              </a:solidFill>
              <a:latin typeface="DIN Pro" panose="020B0504020101020102" pitchFamily="34" charset="0"/>
              <a:ea typeface="Calibri" panose="020F0502020204030204" pitchFamily="34" charset="0"/>
              <a:cs typeface="DIN Pro" panose="020B0504020101020102" pitchFamily="34" charset="0"/>
            </a:endParaRPr>
          </a:p>
          <a:p>
            <a:pPr>
              <a:spcAft>
                <a:spcPts val="0"/>
              </a:spcAft>
            </a:pPr>
            <a:r>
              <a:rPr lang="ru-RU" dirty="0">
                <a:solidFill>
                  <a:srgbClr val="EF4A46"/>
                </a:solidFill>
                <a:latin typeface="DIN Pro" panose="020B0504020101020102" pitchFamily="34" charset="0"/>
                <a:cs typeface="DIN Pro" panose="020B0504020101020102" pitchFamily="34" charset="0"/>
              </a:rPr>
              <a:t>ЦБ </a:t>
            </a:r>
            <a:r>
              <a:rPr lang="ru-RU" b="1" dirty="0">
                <a:solidFill>
                  <a:srgbClr val="EF4A46"/>
                </a:solidFill>
                <a:latin typeface="DIN Pro" panose="020B0504020101020102" pitchFamily="34" charset="0"/>
                <a:cs typeface="DIN Pro" panose="020B0504020101020102" pitchFamily="34" charset="0"/>
              </a:rPr>
              <a:t>концептуально</a:t>
            </a:r>
            <a:r>
              <a:rPr lang="ru-RU" dirty="0">
                <a:solidFill>
                  <a:srgbClr val="EF4A46"/>
                </a:solidFill>
                <a:latin typeface="DIN Pro" panose="020B0504020101020102" pitchFamily="34" charset="0"/>
                <a:cs typeface="DIN Pro" panose="020B0504020101020102" pitchFamily="34" charset="0"/>
              </a:rPr>
              <a:t> поддерживает инструмент «якорных» инвестиций и предоставления поручительств по облигациям</a:t>
            </a:r>
          </a:p>
          <a:p>
            <a:pPr>
              <a:spcAft>
                <a:spcPts val="0"/>
              </a:spcAft>
            </a:pPr>
            <a:endParaRPr lang="ru-RU" dirty="0">
              <a:solidFill>
                <a:srgbClr val="EF4A46"/>
              </a:solidFill>
              <a:latin typeface="DIN Pro" panose="020B0504020101020102" pitchFamily="34" charset="0"/>
              <a:cs typeface="DIN Pro" panose="020B0504020101020102" pitchFamily="34" charset="0"/>
            </a:endParaRPr>
          </a:p>
          <a:p>
            <a:r>
              <a:rPr lang="ru-RU" dirty="0">
                <a:solidFill>
                  <a:srgbClr val="EF4A46"/>
                </a:solidFill>
                <a:latin typeface="DIN Pro" panose="020B0504020101020102" pitchFamily="34" charset="0"/>
                <a:cs typeface="DIN Pro" panose="020B0504020101020102" pitchFamily="34" charset="0"/>
              </a:rPr>
              <a:t>ЦБ </a:t>
            </a:r>
            <a:r>
              <a:rPr lang="ru-RU" b="1" dirty="0">
                <a:solidFill>
                  <a:srgbClr val="EF4A46"/>
                </a:solidFill>
                <a:latin typeface="DIN Pro" panose="020B0504020101020102" pitchFamily="34" charset="0"/>
                <a:cs typeface="DIN Pro" panose="020B0504020101020102" pitchFamily="34" charset="0"/>
              </a:rPr>
              <a:t>концептуально</a:t>
            </a:r>
            <a:r>
              <a:rPr lang="ru-RU" dirty="0">
                <a:solidFill>
                  <a:srgbClr val="EF4A46"/>
                </a:solidFill>
                <a:latin typeface="DIN Pro" panose="020B0504020101020102" pitchFamily="34" charset="0"/>
                <a:cs typeface="DIN Pro" panose="020B0504020101020102" pitchFamily="34" charset="0"/>
              </a:rPr>
              <a:t> готов рассмотреть подобные предложения в отношении реструктуризации обязательств эмитентов ВДО</a:t>
            </a:r>
          </a:p>
          <a:p>
            <a:endParaRPr lang="ru-RU" dirty="0">
              <a:solidFill>
                <a:srgbClr val="EF4A46"/>
              </a:solidFill>
              <a:latin typeface="DIN Pro" panose="020B0504020101020102" pitchFamily="34" charset="0"/>
              <a:cs typeface="DIN Pro" panose="020B0504020101020102" pitchFamily="34" charset="0"/>
            </a:endParaRPr>
          </a:p>
          <a:p>
            <a:r>
              <a:rPr lang="ru-RU" dirty="0">
                <a:solidFill>
                  <a:srgbClr val="EF4A46"/>
                </a:solidFill>
                <a:latin typeface="DIN Pro" panose="020B0504020101020102" pitchFamily="34" charset="0"/>
                <a:cs typeface="DIN Pro" panose="020B0504020101020102" pitchFamily="34" charset="0"/>
              </a:rPr>
              <a:t>_ _ _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6855" y="1134621"/>
            <a:ext cx="5253317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Aft>
                <a:spcPts val="0"/>
              </a:spcAft>
            </a:pPr>
            <a:r>
              <a:rPr lang="ru-RU" dirty="0">
                <a:solidFill>
                  <a:srgbClr val="262262"/>
                </a:solidFill>
                <a:latin typeface="DIN Pro" panose="020B0504020101020102" pitchFamily="34" charset="0"/>
                <a:ea typeface="Calibri" panose="020F0502020204030204" pitchFamily="34" charset="0"/>
                <a:cs typeface="DIN Pro" panose="020B0504020101020102" pitchFamily="34" charset="0"/>
              </a:rPr>
              <a:t>Льготное кредитование эмитентов</a:t>
            </a:r>
          </a:p>
          <a:p>
            <a:pPr algn="r">
              <a:spcAft>
                <a:spcPts val="0"/>
              </a:spcAft>
            </a:pPr>
            <a:endParaRPr lang="ru-RU" dirty="0">
              <a:solidFill>
                <a:srgbClr val="262262"/>
              </a:solidFill>
              <a:latin typeface="DIN Pro" panose="020B0504020101020102" pitchFamily="34" charset="0"/>
              <a:ea typeface="Calibri" panose="020F0502020204030204" pitchFamily="34" charset="0"/>
              <a:cs typeface="DIN Pro" panose="020B0504020101020102" pitchFamily="34" charset="0"/>
            </a:endParaRPr>
          </a:p>
          <a:p>
            <a:pPr algn="r"/>
            <a:r>
              <a:rPr lang="ru-RU" dirty="0">
                <a:solidFill>
                  <a:srgbClr val="262262"/>
                </a:solidFill>
                <a:latin typeface="DIN Pro" panose="020B0504020101020102" pitchFamily="34" charset="0"/>
                <a:ea typeface="Calibri" panose="020F0502020204030204" pitchFamily="34" charset="0"/>
                <a:cs typeface="DIN Pro" panose="020B0504020101020102" pitchFamily="34" charset="0"/>
              </a:rPr>
              <a:t>Временная отмена НДФЛ с купонов по облигациям для уравнивания с банковскими депозитами</a:t>
            </a:r>
          </a:p>
          <a:p>
            <a:pPr algn="r"/>
            <a:endParaRPr lang="ru-RU" dirty="0">
              <a:solidFill>
                <a:srgbClr val="262262"/>
              </a:solidFill>
              <a:latin typeface="DIN Pro" panose="020B0504020101020102" pitchFamily="34" charset="0"/>
              <a:ea typeface="Calibri" panose="020F0502020204030204" pitchFamily="34" charset="0"/>
              <a:cs typeface="DIN Pro" panose="020B0504020101020102" pitchFamily="34" charset="0"/>
            </a:endParaRPr>
          </a:p>
          <a:p>
            <a:pPr algn="r"/>
            <a:endParaRPr lang="ru-RU" dirty="0">
              <a:solidFill>
                <a:srgbClr val="262262"/>
              </a:solidFill>
              <a:latin typeface="DIN Pro" panose="020B0504020101020102" pitchFamily="34" charset="0"/>
              <a:ea typeface="Calibri" panose="020F0502020204030204" pitchFamily="34" charset="0"/>
              <a:cs typeface="DIN Pro" panose="020B0504020101020102" pitchFamily="34" charset="0"/>
            </a:endParaRPr>
          </a:p>
          <a:p>
            <a:pPr algn="r"/>
            <a:r>
              <a:rPr lang="ru-RU" dirty="0">
                <a:solidFill>
                  <a:srgbClr val="262262"/>
                </a:solidFill>
                <a:latin typeface="DIN Pro" panose="020B0504020101020102" pitchFamily="34" charset="0"/>
                <a:ea typeface="Calibri" panose="020F0502020204030204" pitchFamily="34" charset="0"/>
                <a:cs typeface="DIN Pro" panose="020B0504020101020102" pitchFamily="34" charset="0"/>
              </a:rPr>
              <a:t>Увеличение корпорацией МСП предоставления финансирования действующим эмитентам (гарантии, прямое кредитование)</a:t>
            </a:r>
          </a:p>
          <a:p>
            <a:pPr algn="r"/>
            <a:endParaRPr lang="ru-RU" dirty="0">
              <a:solidFill>
                <a:srgbClr val="262262"/>
              </a:solidFill>
              <a:latin typeface="DIN Pro" panose="020B0504020101020102" pitchFamily="34" charset="0"/>
              <a:ea typeface="Calibri" panose="020F0502020204030204" pitchFamily="34" charset="0"/>
              <a:cs typeface="DIN Pro" panose="020B0504020101020102" pitchFamily="34" charset="0"/>
            </a:endParaRPr>
          </a:p>
          <a:p>
            <a:pPr algn="r"/>
            <a:r>
              <a:rPr lang="ru-RU" dirty="0">
                <a:solidFill>
                  <a:srgbClr val="262262"/>
                </a:solidFill>
                <a:latin typeface="DIN Pro" panose="020B0504020101020102" pitchFamily="34" charset="0"/>
                <a:ea typeface="Calibri" panose="020F0502020204030204" pitchFamily="34" charset="0"/>
                <a:cs typeface="DIN Pro" panose="020B0504020101020102" pitchFamily="34" charset="0"/>
              </a:rPr>
              <a:t>Упрощение процедуры ОСВО</a:t>
            </a:r>
          </a:p>
          <a:p>
            <a:pPr algn="r"/>
            <a:endParaRPr lang="ru-RU" dirty="0">
              <a:solidFill>
                <a:srgbClr val="262262"/>
              </a:solidFill>
              <a:latin typeface="DIN Pro" panose="020B0504020101020102" pitchFamily="34" charset="0"/>
              <a:ea typeface="Calibri" panose="020F0502020204030204" pitchFamily="34" charset="0"/>
              <a:cs typeface="DIN Pro" panose="020B0504020101020102" pitchFamily="34" charset="0"/>
            </a:endParaRPr>
          </a:p>
          <a:p>
            <a:pPr algn="r"/>
            <a:endParaRPr lang="ru-RU" dirty="0">
              <a:solidFill>
                <a:srgbClr val="262262"/>
              </a:solidFill>
              <a:latin typeface="DIN Pro" panose="020B0504020101020102" pitchFamily="34" charset="0"/>
              <a:ea typeface="Calibri" panose="020F0502020204030204" pitchFamily="34" charset="0"/>
              <a:cs typeface="DIN Pro" panose="020B0504020101020102" pitchFamily="34" charset="0"/>
            </a:endParaRPr>
          </a:p>
          <a:p>
            <a:pPr algn="r"/>
            <a:r>
              <a:rPr lang="ru-RU" dirty="0">
                <a:solidFill>
                  <a:srgbClr val="262262"/>
                </a:solidFill>
                <a:latin typeface="DIN Pro" panose="020B0504020101020102" pitchFamily="34" charset="0"/>
                <a:ea typeface="Calibri" panose="020F0502020204030204" pitchFamily="34" charset="0"/>
                <a:cs typeface="DIN Pro" panose="020B0504020101020102" pitchFamily="34" charset="0"/>
              </a:rPr>
              <a:t>«Количественное смягчение» за счет покупки уполномоченными банками облигаций </a:t>
            </a:r>
            <a:br>
              <a:rPr lang="ru-RU" dirty="0">
                <a:solidFill>
                  <a:srgbClr val="262262"/>
                </a:solidFill>
                <a:latin typeface="DIN Pro" panose="020B0504020101020102" pitchFamily="34" charset="0"/>
                <a:ea typeface="Calibri" panose="020F0502020204030204" pitchFamily="34" charset="0"/>
                <a:cs typeface="DIN Pro" panose="020B0504020101020102" pitchFamily="34" charset="0"/>
              </a:rPr>
            </a:br>
            <a:r>
              <a:rPr lang="ru-RU" dirty="0">
                <a:solidFill>
                  <a:srgbClr val="262262"/>
                </a:solidFill>
                <a:latin typeface="DIN Pro" panose="020B0504020101020102" pitchFamily="34" charset="0"/>
                <a:ea typeface="Calibri" panose="020F0502020204030204" pitchFamily="34" charset="0"/>
                <a:cs typeface="DIN Pro" panose="020B0504020101020102" pitchFamily="34" charset="0"/>
              </a:rPr>
              <a:t>2-го и 3-го эшелона с целью формирования определенного спреда к кривой ОФЗ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129123C-0B09-4726-8338-317FB0DDC215}"/>
              </a:ext>
            </a:extLst>
          </p:cNvPr>
          <p:cNvSpPr txBox="1"/>
          <p:nvPr/>
        </p:nvSpPr>
        <p:spPr>
          <a:xfrm>
            <a:off x="838359" y="396281"/>
            <a:ext cx="433974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sz="2800" b="1" dirty="0">
                <a:solidFill>
                  <a:srgbClr val="262262"/>
                </a:solidFill>
                <a:latin typeface="DIN Pro" panose="020B0504020101020102" pitchFamily="34" charset="0"/>
                <a:cs typeface="DIN Pro" panose="020B0504020101020102" pitchFamily="34" charset="0"/>
              </a:rPr>
              <a:t>ПРЕДЛОЖЕНИЕ АВО</a:t>
            </a:r>
            <a:endParaRPr lang="ru-RU" sz="6000" b="1" dirty="0">
              <a:solidFill>
                <a:srgbClr val="262262"/>
              </a:solidFill>
              <a:latin typeface="DIN Pro" panose="020B0504020101020102" pitchFamily="34" charset="0"/>
              <a:cs typeface="DIN Pro" panose="020B0504020101020102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FE9AEF3-6AEF-4AE8-86F5-7D5380702258}"/>
              </a:ext>
            </a:extLst>
          </p:cNvPr>
          <p:cNvSpPr txBox="1"/>
          <p:nvPr/>
        </p:nvSpPr>
        <p:spPr>
          <a:xfrm>
            <a:off x="7275369" y="402264"/>
            <a:ext cx="292527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sz="2800" b="1" i="0" dirty="0">
                <a:solidFill>
                  <a:srgbClr val="EF4A46"/>
                </a:solidFill>
                <a:effectLst/>
                <a:latin typeface="DIN Pro" panose="020B0504020101020102" pitchFamily="34" charset="0"/>
                <a:cs typeface="DIN Pro" panose="020B0504020101020102" pitchFamily="34" charset="0"/>
              </a:rPr>
              <a:t>РЕАКЦИЯ</a:t>
            </a:r>
            <a:endParaRPr lang="ru-RU" sz="6000" b="1" dirty="0">
              <a:solidFill>
                <a:srgbClr val="EF4A46"/>
              </a:solidFill>
              <a:latin typeface="DIN Pro" panose="020B0504020101020102" pitchFamily="34" charset="0"/>
              <a:cs typeface="DIN Pro" panose="020B0504020101020102" pitchFamily="34" charset="0"/>
            </a:endParaRP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208829C2-2220-416E-BCA4-108DCF127B1C}"/>
              </a:ext>
            </a:extLst>
          </p:cNvPr>
          <p:cNvSpPr/>
          <p:nvPr/>
        </p:nvSpPr>
        <p:spPr>
          <a:xfrm rot="5400000">
            <a:off x="3011201" y="3622205"/>
            <a:ext cx="4896000" cy="45719"/>
          </a:xfrm>
          <a:prstGeom prst="rect">
            <a:avLst/>
          </a:prstGeom>
          <a:solidFill>
            <a:srgbClr val="2622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ru-RU" dirty="0">
              <a:solidFill>
                <a:srgbClr val="5A605C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2921" y="6311444"/>
            <a:ext cx="11357596" cy="400110"/>
          </a:xfrm>
          <a:prstGeom prst="rect">
            <a:avLst/>
          </a:prstGeom>
          <a:noFill/>
          <a:ln>
            <a:solidFill>
              <a:srgbClr val="EF4A46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>
                <a:solidFill>
                  <a:srgbClr val="EF4A46"/>
                </a:solidFill>
                <a:latin typeface="DIN Pro" panose="020B0504020101020102" pitchFamily="34" charset="0"/>
                <a:cs typeface="DIN Pro" panose="020B0504020101020102" pitchFamily="34" charset="0"/>
              </a:rPr>
              <a:t>! НА ПРАКТИКЕ ПОДДЕРЖКА РЫНКА ОБЛИГАЦИЙ 2-ГО ЭШЕЛОНА И ВДО ПОКА ОТСУТСТВУЕТ</a:t>
            </a:r>
          </a:p>
        </p:txBody>
      </p:sp>
    </p:spTree>
    <p:extLst>
      <p:ext uri="{BB962C8B-B14F-4D97-AF65-F5344CB8AC3E}">
        <p14:creationId xmlns:p14="http://schemas.microsoft.com/office/powerpoint/2010/main" val="8004477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000" y="403412"/>
            <a:ext cx="7000000" cy="6044636"/>
          </a:xfrm>
          <a:prstGeom prst="roundRect">
            <a:avLst>
              <a:gd name="adj" fmla="val 13162"/>
            </a:avLst>
          </a:prstGeom>
        </p:spPr>
      </p:pic>
      <p:sp>
        <p:nvSpPr>
          <p:cNvPr id="9" name="Номер слайда 6">
            <a:extLst>
              <a:ext uri="{FF2B5EF4-FFF2-40B4-BE49-F238E27FC236}">
                <a16:creationId xmlns:a16="http://schemas.microsoft.com/office/drawing/2014/main" id="{9CCF09D5-2061-478F-8EB1-7076E7973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31200" y="6373000"/>
            <a:ext cx="3738880" cy="276999"/>
          </a:xfrm>
        </p:spPr>
        <p:txBody>
          <a:bodyPr vert="horz" lIns="91440" tIns="45720" rIns="91440" bIns="45720" rtlCol="0" anchor="ctr"/>
          <a:lstStyle/>
          <a:p>
            <a:fld id="{D0B7879B-56BD-475C-909D-6D3A116C6110}" type="slidenum">
              <a:rPr lang="ru-RU" sz="2000" b="1">
                <a:solidFill>
                  <a:srgbClr val="5A605C"/>
                </a:solidFill>
                <a:latin typeface="Arial Black" panose="020B0A04020102020204" pitchFamily="34" charset="0"/>
                <a:cs typeface="Gotham Pro" panose="02000503040000020004" pitchFamily="50" charset="0"/>
              </a:rPr>
              <a:pPr/>
              <a:t>6</a:t>
            </a:fld>
            <a:endParaRPr lang="ru-RU" sz="2000" b="1" dirty="0">
              <a:solidFill>
                <a:srgbClr val="5A605C"/>
              </a:solidFill>
              <a:latin typeface="Arial Black" panose="020B0A04020102020204" pitchFamily="34" charset="0"/>
              <a:cs typeface="Gotham Pro" panose="02000503040000020004" pitchFamily="50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E43C8C5-BA39-4224-938D-091E11B22F2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4039" t="1792" r="75768" b="89246"/>
          <a:stretch/>
        </p:blipFill>
        <p:spPr>
          <a:xfrm>
            <a:off x="10920498" y="0"/>
            <a:ext cx="1271502" cy="1271502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ED6BE04-38E0-4A92-AA4F-5D42BEA8F9BF}"/>
              </a:ext>
            </a:extLst>
          </p:cNvPr>
          <p:cNvSpPr/>
          <p:nvPr/>
        </p:nvSpPr>
        <p:spPr>
          <a:xfrm>
            <a:off x="2596001" y="409952"/>
            <a:ext cx="7000000" cy="1496907"/>
          </a:xfrm>
          <a:prstGeom prst="roundRect">
            <a:avLst>
              <a:gd name="adj" fmla="val 50000"/>
            </a:avLst>
          </a:prstGeom>
          <a:solidFill>
            <a:srgbClr val="EF4A46">
              <a:alpha val="40000"/>
            </a:srgb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4400" b="1" dirty="0">
                <a:solidFill>
                  <a:srgbClr val="FFFFFF"/>
                </a:solidFill>
                <a:latin typeface="Opinion Pro Ex Lt" panose="02010000030000000004" pitchFamily="2" charset="0"/>
                <a:cs typeface="DIN Pro Regular" panose="020B0504020101020102" pitchFamily="34" charset="0"/>
              </a:rPr>
              <a:t>ПРЕДЛОЖЕНИЯ АВО </a:t>
            </a:r>
            <a:br>
              <a:rPr lang="ru-RU" sz="4400" b="1" dirty="0">
                <a:solidFill>
                  <a:srgbClr val="FFFFFF"/>
                </a:solidFill>
                <a:latin typeface="Opinion Pro Ex Lt" panose="02010000030000000004" pitchFamily="2" charset="0"/>
                <a:cs typeface="DIN Pro Regular" panose="020B0504020101020102" pitchFamily="34" charset="0"/>
              </a:rPr>
            </a:br>
            <a:r>
              <a:rPr lang="ru-RU" sz="4400" b="1" dirty="0">
                <a:solidFill>
                  <a:srgbClr val="FFFFFF"/>
                </a:solidFill>
                <a:latin typeface="Opinion Pro Ex Lt" panose="02010000030000000004" pitchFamily="2" charset="0"/>
                <a:cs typeface="DIN Pro Regular" panose="020B0504020101020102" pitchFamily="34" charset="0"/>
              </a:rPr>
              <a:t>К УЧАСТНИКАМ РЫНКА</a:t>
            </a:r>
          </a:p>
        </p:txBody>
      </p:sp>
    </p:spTree>
    <p:extLst>
      <p:ext uri="{BB962C8B-B14F-4D97-AF65-F5344CB8AC3E}">
        <p14:creationId xmlns:p14="http://schemas.microsoft.com/office/powerpoint/2010/main" val="2697762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932A97A-EF59-4D23-821D-989A898A15E1}"/>
              </a:ext>
            </a:extLst>
          </p:cNvPr>
          <p:cNvSpPr/>
          <p:nvPr/>
        </p:nvSpPr>
        <p:spPr>
          <a:xfrm>
            <a:off x="-1" y="413474"/>
            <a:ext cx="9780495" cy="729525"/>
          </a:xfrm>
          <a:prstGeom prst="rect">
            <a:avLst/>
          </a:prstGeom>
          <a:solidFill>
            <a:srgbClr val="2622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/>
            <a:r>
              <a:rPr lang="ru-RU" sz="3200" b="1" dirty="0">
                <a:solidFill>
                  <a:schemeClr val="bg1"/>
                </a:solidFill>
                <a:latin typeface="Opinion Pro Ex Lt" panose="02010000030000000004" pitchFamily="2" charset="0"/>
                <a:cs typeface="DIN Pro Regular" panose="020B0504020101020102" pitchFamily="34" charset="0"/>
              </a:rPr>
              <a:t>ПРЕДЛОЖЕНИЯ АВО К УЧАСТНИКАМ РЫНКА</a:t>
            </a:r>
          </a:p>
        </p:txBody>
      </p:sp>
      <p:sp>
        <p:nvSpPr>
          <p:cNvPr id="9" name="Номер слайда 6">
            <a:extLst>
              <a:ext uri="{FF2B5EF4-FFF2-40B4-BE49-F238E27FC236}">
                <a16:creationId xmlns:a16="http://schemas.microsoft.com/office/drawing/2014/main" id="{9CCF09D5-2061-478F-8EB1-7076E7973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31200" y="6373000"/>
            <a:ext cx="3738880" cy="276999"/>
          </a:xfrm>
        </p:spPr>
        <p:txBody>
          <a:bodyPr vert="horz" lIns="91440" tIns="45720" rIns="91440" bIns="45720" rtlCol="0" anchor="ctr"/>
          <a:lstStyle/>
          <a:p>
            <a:fld id="{D0B7879B-56BD-475C-909D-6D3A116C6110}" type="slidenum">
              <a:rPr lang="ru-RU" sz="2000" b="1">
                <a:solidFill>
                  <a:srgbClr val="5A605C"/>
                </a:solidFill>
                <a:latin typeface="Arial Black" panose="020B0A04020102020204" pitchFamily="34" charset="0"/>
                <a:cs typeface="Gotham Pro" panose="02000503040000020004" pitchFamily="50" charset="0"/>
              </a:rPr>
              <a:pPr/>
              <a:t>7</a:t>
            </a:fld>
            <a:endParaRPr lang="ru-RU" sz="2000" b="1" dirty="0">
              <a:solidFill>
                <a:srgbClr val="5A605C"/>
              </a:solidFill>
              <a:latin typeface="Arial Black" panose="020B0A04020102020204" pitchFamily="34" charset="0"/>
              <a:cs typeface="Gotham Pro" panose="02000503040000020004" pitchFamily="50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AF0ADD6-563F-45FA-A6F9-29644034E0C7}"/>
              </a:ext>
            </a:extLst>
          </p:cNvPr>
          <p:cNvSpPr txBox="1"/>
          <p:nvPr/>
        </p:nvSpPr>
        <p:spPr>
          <a:xfrm>
            <a:off x="870809" y="1394254"/>
            <a:ext cx="10435608" cy="50937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2400" dirty="0">
                <a:solidFill>
                  <a:srgbClr val="FF0000"/>
                </a:solidFill>
                <a:latin typeface="DIN Pro" panose="020B0504020101020102" pitchFamily="34" charset="0"/>
                <a:cs typeface="DIN Pro" panose="020B0504020101020102" pitchFamily="34" charset="0"/>
              </a:rPr>
              <a:t>К ЭМИТЕНТАМ И ОРГАНИЗАТОРАМ:</a:t>
            </a:r>
          </a:p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2800" dirty="0">
                <a:solidFill>
                  <a:srgbClr val="262262"/>
                </a:solidFill>
                <a:latin typeface="DIN Pro" panose="020B0504020101020102" pitchFamily="34" charset="0"/>
                <a:cs typeface="DIN Pro" panose="020B0504020101020102" pitchFamily="34" charset="0"/>
              </a:rPr>
              <a:t>Заранее вступать в диалог с инвестиционным сообществом о возможной реструктуризации</a:t>
            </a:r>
          </a:p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2800" dirty="0">
                <a:solidFill>
                  <a:srgbClr val="262262"/>
                </a:solidFill>
                <a:latin typeface="DIN Pro" panose="020B0504020101020102" pitchFamily="34" charset="0"/>
                <a:cs typeface="DIN Pro" panose="020B0504020101020102" pitchFamily="34" charset="0"/>
              </a:rPr>
              <a:t>Активнее использовать чаты, электронные голосования и другие инструменты для доведения информации до разрозненных держателей облигаций для осуществления ОСВО</a:t>
            </a:r>
          </a:p>
          <a:p>
            <a:pPr>
              <a:spcAft>
                <a:spcPts val="600"/>
              </a:spcAft>
            </a:pPr>
            <a:r>
              <a:rPr lang="ru-RU" sz="2800" dirty="0">
                <a:solidFill>
                  <a:srgbClr val="262262"/>
                </a:solidFill>
                <a:latin typeface="DIN Pro" panose="020B0504020101020102" pitchFamily="34" charset="0"/>
                <a:cs typeface="DIN Pro" panose="020B0504020101020102" pitchFamily="34" charset="0"/>
              </a:rPr>
              <a:t> </a:t>
            </a:r>
          </a:p>
          <a:p>
            <a:pPr>
              <a:spcAft>
                <a:spcPts val="600"/>
              </a:spcAft>
            </a:pPr>
            <a:r>
              <a:rPr lang="ru-RU" sz="2400" dirty="0">
                <a:solidFill>
                  <a:srgbClr val="FF0000"/>
                </a:solidFill>
                <a:latin typeface="DIN Pro" panose="020B0504020101020102" pitchFamily="34" charset="0"/>
                <a:cs typeface="DIN Pro" panose="020B0504020101020102" pitchFamily="34" charset="0"/>
              </a:rPr>
              <a:t>К РЕЙТИНГОВЫМ АГЕНТСТВАМ:</a:t>
            </a:r>
          </a:p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2800" dirty="0">
                <a:solidFill>
                  <a:srgbClr val="262262"/>
                </a:solidFill>
                <a:latin typeface="DIN Pro" panose="020B0504020101020102" pitchFamily="34" charset="0"/>
                <a:cs typeface="DIN Pro" panose="020B0504020101020102" pitchFamily="34" charset="0"/>
              </a:rPr>
              <a:t>Публиковать информацию о взаимодействии с эмитентом, в том числе ту, которая не привела к изменению рейтинга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E43C8C5-BA39-4224-938D-091E11B22F2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039" t="1792" r="75768" b="89246"/>
          <a:stretch/>
        </p:blipFill>
        <p:spPr>
          <a:xfrm>
            <a:off x="10920498" y="0"/>
            <a:ext cx="1271502" cy="1271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0900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6">
            <a:extLst>
              <a:ext uri="{FF2B5EF4-FFF2-40B4-BE49-F238E27FC236}">
                <a16:creationId xmlns:a16="http://schemas.microsoft.com/office/drawing/2014/main" id="{9CCF09D5-2061-478F-8EB1-7076E7973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31200" y="6373000"/>
            <a:ext cx="3738880" cy="276999"/>
          </a:xfrm>
        </p:spPr>
        <p:txBody>
          <a:bodyPr vert="horz" lIns="91440" tIns="45720" rIns="91440" bIns="45720" rtlCol="0" anchor="ctr"/>
          <a:lstStyle/>
          <a:p>
            <a:fld id="{D0B7879B-56BD-475C-909D-6D3A116C6110}" type="slidenum">
              <a:rPr lang="ru-RU" sz="2000" b="1">
                <a:solidFill>
                  <a:srgbClr val="5A605C"/>
                </a:solidFill>
                <a:latin typeface="Arial Black" panose="020B0A04020102020204" pitchFamily="34" charset="0"/>
                <a:cs typeface="Gotham Pro" panose="02000503040000020004" pitchFamily="50" charset="0"/>
              </a:rPr>
              <a:pPr/>
              <a:t>8</a:t>
            </a:fld>
            <a:endParaRPr lang="ru-RU" sz="2000" b="1" dirty="0">
              <a:solidFill>
                <a:srgbClr val="5A605C"/>
              </a:solidFill>
              <a:latin typeface="Arial Black" panose="020B0A04020102020204" pitchFamily="34" charset="0"/>
              <a:cs typeface="Gotham Pro" panose="02000503040000020004" pitchFamily="50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E43C8C5-BA39-4224-938D-091E11B22F2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039" t="1792" r="75768" b="89246"/>
          <a:stretch/>
        </p:blipFill>
        <p:spPr>
          <a:xfrm>
            <a:off x="10920498" y="0"/>
            <a:ext cx="1271502" cy="1271502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ED6BE04-38E0-4A92-AA4F-5D42BEA8F9BF}"/>
              </a:ext>
            </a:extLst>
          </p:cNvPr>
          <p:cNvSpPr/>
          <p:nvPr/>
        </p:nvSpPr>
        <p:spPr>
          <a:xfrm>
            <a:off x="2432922" y="680466"/>
            <a:ext cx="7326156" cy="8500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4400" b="1" dirty="0">
                <a:solidFill>
                  <a:srgbClr val="262262"/>
                </a:solidFill>
                <a:latin typeface="Opinion Pro Ex Lt" panose="02010000030000000004" pitchFamily="2" charset="0"/>
                <a:cs typeface="DIN Pro Regular" panose="020B0504020101020102" pitchFamily="34" charset="0"/>
              </a:rPr>
              <a:t>ПЕРСПЕКТИВЫ РЫНКА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90"/>
          <a:stretch/>
        </p:blipFill>
        <p:spPr>
          <a:xfrm>
            <a:off x="353746" y="2105511"/>
            <a:ext cx="5764025" cy="336232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9844" y="2105509"/>
            <a:ext cx="5683665" cy="3362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9397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932A97A-EF59-4D23-821D-989A898A15E1}"/>
              </a:ext>
            </a:extLst>
          </p:cNvPr>
          <p:cNvSpPr/>
          <p:nvPr/>
        </p:nvSpPr>
        <p:spPr>
          <a:xfrm>
            <a:off x="-1" y="413474"/>
            <a:ext cx="7173687" cy="729525"/>
          </a:xfrm>
          <a:prstGeom prst="rect">
            <a:avLst/>
          </a:prstGeom>
          <a:solidFill>
            <a:srgbClr val="2622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/>
            <a:r>
              <a:rPr lang="ru-RU" sz="3200" b="1" dirty="0">
                <a:solidFill>
                  <a:schemeClr val="bg1"/>
                </a:solidFill>
                <a:latin typeface="Opinion Pro Ex Lt" panose="02010000030000000004" pitchFamily="2" charset="0"/>
                <a:cs typeface="DIN Pro Regular" panose="020B0504020101020102" pitchFamily="34" charset="0"/>
              </a:rPr>
              <a:t>ПЕРСПЕКТИВЫ РЫНКА</a:t>
            </a:r>
          </a:p>
        </p:txBody>
      </p:sp>
      <p:sp>
        <p:nvSpPr>
          <p:cNvPr id="9" name="Номер слайда 6">
            <a:extLst>
              <a:ext uri="{FF2B5EF4-FFF2-40B4-BE49-F238E27FC236}">
                <a16:creationId xmlns:a16="http://schemas.microsoft.com/office/drawing/2014/main" id="{9CCF09D5-2061-478F-8EB1-7076E7973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31200" y="6373000"/>
            <a:ext cx="3738880" cy="276999"/>
          </a:xfrm>
        </p:spPr>
        <p:txBody>
          <a:bodyPr vert="horz" lIns="91440" tIns="45720" rIns="91440" bIns="45720" rtlCol="0" anchor="ctr"/>
          <a:lstStyle/>
          <a:p>
            <a:fld id="{D0B7879B-56BD-475C-909D-6D3A116C6110}" type="slidenum">
              <a:rPr lang="ru-RU" sz="2000" b="1">
                <a:solidFill>
                  <a:srgbClr val="5A605C"/>
                </a:solidFill>
                <a:latin typeface="Arial Black" panose="020B0A04020102020204" pitchFamily="34" charset="0"/>
                <a:cs typeface="Gotham Pro" panose="02000503040000020004" pitchFamily="50" charset="0"/>
              </a:rPr>
              <a:pPr/>
              <a:t>9</a:t>
            </a:fld>
            <a:endParaRPr lang="ru-RU" sz="2000" b="1" dirty="0">
              <a:solidFill>
                <a:srgbClr val="5A605C"/>
              </a:solidFill>
              <a:latin typeface="Arial Black" panose="020B0A04020102020204" pitchFamily="34" charset="0"/>
              <a:cs typeface="Gotham Pro" panose="02000503040000020004" pitchFamily="50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E43C8C5-BA39-4224-938D-091E11B22F2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039" t="1792" r="75768" b="89246"/>
          <a:stretch/>
        </p:blipFill>
        <p:spPr>
          <a:xfrm>
            <a:off x="10920498" y="0"/>
            <a:ext cx="1271502" cy="127150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62533" y="1271502"/>
            <a:ext cx="1119371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u-RU" sz="2400" dirty="0">
                <a:solidFill>
                  <a:srgbClr val="262262"/>
                </a:solidFill>
                <a:latin typeface="DIN Pro" panose="020B0504020101020102" pitchFamily="34" charset="0"/>
                <a:ea typeface="Calibri" panose="020F0502020204030204" pitchFamily="34" charset="0"/>
                <a:cs typeface="DIN Pro" panose="020B0504020101020102" pitchFamily="34" charset="0"/>
              </a:rPr>
              <a:t>Пока что реакция на предложения АВО – умеренно-нейтральная</a:t>
            </a:r>
          </a:p>
          <a:p>
            <a:pPr marL="342900" indent="-342900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u-RU" sz="2400" dirty="0">
                <a:solidFill>
                  <a:srgbClr val="262262"/>
                </a:solidFill>
                <a:latin typeface="DIN Pro" panose="020B0504020101020102" pitchFamily="34" charset="0"/>
                <a:ea typeface="Calibri" panose="020F0502020204030204" pitchFamily="34" charset="0"/>
                <a:cs typeface="DIN Pro" panose="020B0504020101020102" pitchFamily="34" charset="0"/>
              </a:rPr>
              <a:t>В перспективе одного-двух лет рынок ВДО, скорее всего, умрет, вернувшись к </a:t>
            </a:r>
            <a:r>
              <a:rPr lang="ru-RU" sz="2400" dirty="0" err="1">
                <a:solidFill>
                  <a:srgbClr val="262262"/>
                </a:solidFill>
                <a:latin typeface="DIN Pro" panose="020B0504020101020102" pitchFamily="34" charset="0"/>
                <a:ea typeface="Calibri" panose="020F0502020204030204" pitchFamily="34" charset="0"/>
                <a:cs typeface="DIN Pro" panose="020B0504020101020102" pitchFamily="34" charset="0"/>
              </a:rPr>
              <a:t>бутиковым</a:t>
            </a:r>
            <a:r>
              <a:rPr lang="ru-RU" sz="2400" dirty="0">
                <a:solidFill>
                  <a:srgbClr val="262262"/>
                </a:solidFill>
                <a:latin typeface="DIN Pro" panose="020B0504020101020102" pitchFamily="34" charset="0"/>
                <a:ea typeface="Calibri" panose="020F0502020204030204" pitchFamily="34" charset="0"/>
                <a:cs typeface="DIN Pro" panose="020B0504020101020102" pitchFamily="34" charset="0"/>
              </a:rPr>
              <a:t> размещениям и </a:t>
            </a:r>
            <a:r>
              <a:rPr lang="ru-RU" sz="2400" dirty="0" err="1">
                <a:solidFill>
                  <a:srgbClr val="262262"/>
                </a:solidFill>
                <a:latin typeface="DIN Pro" panose="020B0504020101020102" pitchFamily="34" charset="0"/>
                <a:ea typeface="Calibri" panose="020F0502020204030204" pitchFamily="34" charset="0"/>
                <a:cs typeface="DIN Pro" panose="020B0504020101020102" pitchFamily="34" charset="0"/>
              </a:rPr>
              <a:t>краудлендингу</a:t>
            </a:r>
            <a:endParaRPr lang="ru-RU" sz="2400" dirty="0">
              <a:solidFill>
                <a:srgbClr val="262262"/>
              </a:solidFill>
              <a:latin typeface="DIN Pro" panose="020B0504020101020102" pitchFamily="34" charset="0"/>
              <a:ea typeface="Calibri" panose="020F0502020204030204" pitchFamily="34" charset="0"/>
              <a:cs typeface="DIN Pro" panose="020B0504020101020102" pitchFamily="34" charset="0"/>
            </a:endParaRPr>
          </a:p>
          <a:p>
            <a:pPr marL="342900" indent="-342900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u-RU" sz="2400" dirty="0">
                <a:solidFill>
                  <a:srgbClr val="262262"/>
                </a:solidFill>
                <a:latin typeface="DIN Pro" panose="020B0504020101020102" pitchFamily="34" charset="0"/>
                <a:ea typeface="Calibri" panose="020F0502020204030204" pitchFamily="34" charset="0"/>
                <a:cs typeface="DIN Pro" panose="020B0504020101020102" pitchFamily="34" charset="0"/>
              </a:rPr>
              <a:t>Рынок облигаций второго эшелона, где частные инвесторы составляют около трети, вернется в начало 2010-х, когда инвесторами были банки и УК</a:t>
            </a: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ru-RU" sz="2400" dirty="0">
              <a:solidFill>
                <a:schemeClr val="accent1">
                  <a:lumMod val="50000"/>
                </a:schemeClr>
              </a:solidFill>
              <a:latin typeface="DIN Pro" panose="020B0504020101020102" pitchFamily="34" charset="0"/>
              <a:ea typeface="Calibri" panose="020F0502020204030204" pitchFamily="34" charset="0"/>
              <a:cs typeface="DIN Pro" panose="020B0504020101020102" pitchFamily="34" charset="0"/>
            </a:endParaRPr>
          </a:p>
          <a:p>
            <a:pPr>
              <a:spcAft>
                <a:spcPts val="0"/>
              </a:spcAft>
            </a:pPr>
            <a:r>
              <a:rPr lang="ru-RU" sz="2400" dirty="0">
                <a:solidFill>
                  <a:srgbClr val="EF4A46"/>
                </a:solidFill>
                <a:latin typeface="DIN Pro" panose="020B0504020101020102" pitchFamily="34" charset="0"/>
                <a:ea typeface="Calibri" panose="020F0502020204030204" pitchFamily="34" charset="0"/>
                <a:cs typeface="DIN Pro" panose="020B0504020101020102" pitchFamily="34" charset="0"/>
              </a:rPr>
              <a:t>РЕЗУЛЬТАТ:</a:t>
            </a:r>
          </a:p>
          <a:p>
            <a:pPr marL="342900" indent="-342900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u-RU" sz="2400" dirty="0">
                <a:solidFill>
                  <a:srgbClr val="262262"/>
                </a:solidFill>
                <a:latin typeface="DIN Pro" panose="020B0504020101020102" pitchFamily="34" charset="0"/>
                <a:ea typeface="Calibri" panose="020F0502020204030204" pitchFamily="34" charset="0"/>
                <a:cs typeface="DIN Pro" panose="020B0504020101020102" pitchFamily="34" charset="0"/>
              </a:rPr>
              <a:t>Бизнес (особенно средний) лишится альтернативного банкам источника финансирования</a:t>
            </a:r>
          </a:p>
          <a:p>
            <a:pPr marL="342900" indent="-342900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u-RU" sz="2400" dirty="0">
                <a:solidFill>
                  <a:srgbClr val="262262"/>
                </a:solidFill>
                <a:latin typeface="DIN Pro" panose="020B0504020101020102" pitchFamily="34" charset="0"/>
                <a:ea typeface="Calibri" panose="020F0502020204030204" pitchFamily="34" charset="0"/>
                <a:cs typeface="DIN Pro" panose="020B0504020101020102" pitchFamily="34" charset="0"/>
              </a:rPr>
              <a:t>Государство лишится дополнительных налогов от бизнеса</a:t>
            </a:r>
          </a:p>
          <a:p>
            <a:pPr marL="342900" indent="-342900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u-RU" sz="2400" dirty="0">
                <a:solidFill>
                  <a:srgbClr val="262262"/>
                </a:solidFill>
                <a:latin typeface="DIN Pro" panose="020B0504020101020102" pitchFamily="34" charset="0"/>
                <a:ea typeface="Calibri" panose="020F0502020204030204" pitchFamily="34" charset="0"/>
                <a:cs typeface="DIN Pro" panose="020B0504020101020102" pitchFamily="34" charset="0"/>
              </a:rPr>
              <a:t>Организаторы и рейтинговые агентства лишатся дохода от размещений и от рейтингов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3718E44-1F51-4335-B9D7-26713117330A}"/>
              </a:ext>
            </a:extLst>
          </p:cNvPr>
          <p:cNvSpPr txBox="1"/>
          <p:nvPr/>
        </p:nvSpPr>
        <p:spPr>
          <a:xfrm>
            <a:off x="362533" y="5902548"/>
            <a:ext cx="11193716" cy="707886"/>
          </a:xfrm>
          <a:prstGeom prst="rect">
            <a:avLst/>
          </a:prstGeom>
          <a:noFill/>
          <a:ln>
            <a:solidFill>
              <a:srgbClr val="EF4A46"/>
            </a:solidFill>
          </a:ln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2000" b="1" dirty="0">
                <a:solidFill>
                  <a:srgbClr val="EF4A46"/>
                </a:solidFill>
                <a:latin typeface="DIN Pro" panose="020B0504020101020102" pitchFamily="34" charset="0"/>
                <a:ea typeface="Calibri" panose="020F0502020204030204" pitchFamily="34" charset="0"/>
                <a:cs typeface="DIN Pro" panose="020B0504020101020102" pitchFamily="34" charset="0"/>
              </a:rPr>
              <a:t>! И ЛИШЬ ЧАСТНЫЕ ИНВЕСТОРЫ ОСОБО НЕ ПОТЕРЯЮТ, </a:t>
            </a:r>
            <a:br>
              <a:rPr lang="ru-RU" sz="2000" b="1" dirty="0">
                <a:solidFill>
                  <a:srgbClr val="EF4A46"/>
                </a:solidFill>
                <a:latin typeface="DIN Pro" panose="020B0504020101020102" pitchFamily="34" charset="0"/>
                <a:ea typeface="Calibri" panose="020F0502020204030204" pitchFamily="34" charset="0"/>
                <a:cs typeface="DIN Pro" panose="020B0504020101020102" pitchFamily="34" charset="0"/>
              </a:rPr>
            </a:br>
            <a:r>
              <a:rPr lang="ru-RU" sz="2000" b="1" dirty="0">
                <a:solidFill>
                  <a:srgbClr val="EF4A46"/>
                </a:solidFill>
                <a:latin typeface="DIN Pro" panose="020B0504020101020102" pitchFamily="34" charset="0"/>
                <a:ea typeface="Calibri" panose="020F0502020204030204" pitchFamily="34" charset="0"/>
                <a:cs typeface="DIN Pro" panose="020B0504020101020102" pitchFamily="34" charset="0"/>
              </a:rPr>
              <a:t>ПЕРЕЛОЖИВШИСЬ В ЗОЛОТО, НАЛИЧНУЮ ВАЛЮТУ, АКЦИИ И НЕДВИЖИМОСТЬ.</a:t>
            </a:r>
          </a:p>
        </p:txBody>
      </p:sp>
    </p:spTree>
    <p:extLst>
      <p:ext uri="{BB962C8B-B14F-4D97-AF65-F5344CB8AC3E}">
        <p14:creationId xmlns:p14="http://schemas.microsoft.com/office/powerpoint/2010/main" val="6206689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6">
            <a:extLst>
              <a:ext uri="{FF2B5EF4-FFF2-40B4-BE49-F238E27FC236}">
                <a16:creationId xmlns:a16="http://schemas.microsoft.com/office/drawing/2014/main" id="{9CCF09D5-2061-478F-8EB1-7076E7973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31200" y="6373000"/>
            <a:ext cx="3738880" cy="276999"/>
          </a:xfrm>
        </p:spPr>
        <p:txBody>
          <a:bodyPr vert="horz" lIns="91440" tIns="45720" rIns="91440" bIns="45720" rtlCol="0" anchor="ctr"/>
          <a:lstStyle/>
          <a:p>
            <a:fld id="{D0B7879B-56BD-475C-909D-6D3A116C6110}" type="slidenum">
              <a:rPr lang="ru-RU" sz="2000" b="1">
                <a:solidFill>
                  <a:srgbClr val="5A605C"/>
                </a:solidFill>
                <a:latin typeface="Arial Black" panose="020B0A04020102020204" pitchFamily="34" charset="0"/>
                <a:cs typeface="Gotham Pro" panose="02000503040000020004" pitchFamily="50" charset="0"/>
              </a:rPr>
              <a:pPr/>
              <a:t>10</a:t>
            </a:fld>
            <a:endParaRPr lang="ru-RU" sz="2000" b="1" dirty="0">
              <a:solidFill>
                <a:srgbClr val="5A605C"/>
              </a:solidFill>
              <a:latin typeface="Arial Black" panose="020B0A04020102020204" pitchFamily="34" charset="0"/>
              <a:cs typeface="Gotham Pro" panose="02000503040000020004" pitchFamily="50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E43C8C5-BA39-4224-938D-091E11B22F2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039" t="1792" r="75768" b="89246"/>
          <a:stretch/>
        </p:blipFill>
        <p:spPr>
          <a:xfrm>
            <a:off x="10920498" y="0"/>
            <a:ext cx="1271502" cy="1271502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ED6BE04-38E0-4A92-AA4F-5D42BEA8F9BF}"/>
              </a:ext>
            </a:extLst>
          </p:cNvPr>
          <p:cNvSpPr/>
          <p:nvPr/>
        </p:nvSpPr>
        <p:spPr>
          <a:xfrm>
            <a:off x="1270115" y="208001"/>
            <a:ext cx="9650383" cy="6313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4000" b="1" dirty="0">
                <a:solidFill>
                  <a:srgbClr val="262262"/>
                </a:solidFill>
                <a:latin typeface="Opinion Pro Ex Lt" panose="02010000030000000004" pitchFamily="2" charset="0"/>
                <a:cs typeface="DIN Pro Regular" panose="020B0504020101020102" pitchFamily="34" charset="0"/>
              </a:rPr>
              <a:t>НОВАЯ НОРМАЛЬНОСТЬ</a:t>
            </a:r>
          </a:p>
        </p:txBody>
      </p:sp>
      <p:pic>
        <p:nvPicPr>
          <p:cNvPr id="3074" name="Picture 2" descr="https://ic.pics.livejournal.com/pechalka_jalka/71579046/4163112/4163112_origina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2211" y="998369"/>
            <a:ext cx="7727577" cy="5647765"/>
          </a:xfrm>
          <a:prstGeom prst="roundRect">
            <a:avLst>
              <a:gd name="adj" fmla="val 12041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29475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932A97A-EF59-4D23-821D-989A898A15E1}"/>
              </a:ext>
            </a:extLst>
          </p:cNvPr>
          <p:cNvSpPr/>
          <p:nvPr/>
        </p:nvSpPr>
        <p:spPr>
          <a:xfrm>
            <a:off x="-1" y="413474"/>
            <a:ext cx="9601201" cy="729525"/>
          </a:xfrm>
          <a:prstGeom prst="rect">
            <a:avLst/>
          </a:prstGeom>
          <a:solidFill>
            <a:srgbClr val="2622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/>
            <a:r>
              <a:rPr lang="ru-RU" sz="3200" b="1" dirty="0">
                <a:solidFill>
                  <a:schemeClr val="bg1"/>
                </a:solidFill>
                <a:latin typeface="Opinion Pro Ex Lt" panose="02010000030000000004" pitchFamily="2" charset="0"/>
                <a:cs typeface="DIN Pro Regular" panose="020B0504020101020102" pitchFamily="34" charset="0"/>
              </a:rPr>
              <a:t>НОВАЯ НОРМАЛЬНОСТЬ: ТОЧКИ ЗРЕНИЯ</a:t>
            </a:r>
          </a:p>
        </p:txBody>
      </p:sp>
      <p:sp>
        <p:nvSpPr>
          <p:cNvPr id="9" name="Номер слайда 6">
            <a:extLst>
              <a:ext uri="{FF2B5EF4-FFF2-40B4-BE49-F238E27FC236}">
                <a16:creationId xmlns:a16="http://schemas.microsoft.com/office/drawing/2014/main" id="{9CCF09D5-2061-478F-8EB1-7076E7973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31200" y="6373000"/>
            <a:ext cx="3738880" cy="276999"/>
          </a:xfrm>
        </p:spPr>
        <p:txBody>
          <a:bodyPr vert="horz" lIns="91440" tIns="45720" rIns="91440" bIns="45720" rtlCol="0" anchor="ctr"/>
          <a:lstStyle/>
          <a:p>
            <a:fld id="{D0B7879B-56BD-475C-909D-6D3A116C6110}" type="slidenum">
              <a:rPr lang="ru-RU" sz="2000" b="1">
                <a:solidFill>
                  <a:srgbClr val="5A605C"/>
                </a:solidFill>
                <a:latin typeface="Arial Black" panose="020B0A04020102020204" pitchFamily="34" charset="0"/>
                <a:cs typeface="Gotham Pro" panose="02000503040000020004" pitchFamily="50" charset="0"/>
              </a:rPr>
              <a:pPr/>
              <a:t>11</a:t>
            </a:fld>
            <a:endParaRPr lang="ru-RU" sz="2000" b="1" dirty="0">
              <a:solidFill>
                <a:srgbClr val="5A605C"/>
              </a:solidFill>
              <a:latin typeface="Arial Black" panose="020B0A04020102020204" pitchFamily="34" charset="0"/>
              <a:cs typeface="Gotham Pro" panose="02000503040000020004" pitchFamily="50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E43C8C5-BA39-4224-938D-091E11B22F2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039" t="1792" r="75768" b="89246"/>
          <a:stretch/>
        </p:blipFill>
        <p:spPr>
          <a:xfrm>
            <a:off x="10920498" y="0"/>
            <a:ext cx="1271502" cy="1271502"/>
          </a:xfrm>
          <a:prstGeom prst="rect">
            <a:avLst/>
          </a:prstGeom>
        </p:spPr>
      </p:pic>
      <p:sp>
        <p:nvSpPr>
          <p:cNvPr id="5" name="Овальная выноска 4"/>
          <p:cNvSpPr/>
          <p:nvPr/>
        </p:nvSpPr>
        <p:spPr>
          <a:xfrm>
            <a:off x="340658" y="1443317"/>
            <a:ext cx="7888942" cy="1748107"/>
          </a:xfrm>
          <a:prstGeom prst="wedgeEllipseCallout">
            <a:avLst/>
          </a:prstGeom>
          <a:solidFill>
            <a:srgbClr val="1DA4F2"/>
          </a:solidFill>
          <a:ln>
            <a:solidFill>
              <a:srgbClr val="1DA4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i="1" dirty="0">
                <a:latin typeface="DIN Pro" panose="020B0504020101020102" pitchFamily="34" charset="0"/>
                <a:cs typeface="DIN Pro" panose="020B0504020101020102" pitchFamily="34" charset="0"/>
              </a:rPr>
              <a:t>Я только не понял, зачем 30 лет?????</a:t>
            </a:r>
            <a:endParaRPr lang="ru-RU" dirty="0">
              <a:latin typeface="DIN Pro" panose="020B0504020101020102" pitchFamily="34" charset="0"/>
              <a:cs typeface="DIN Pro" panose="020B0504020101020102" pitchFamily="34" charset="0"/>
            </a:endParaRPr>
          </a:p>
          <a:p>
            <a:r>
              <a:rPr lang="ru-RU" i="1" dirty="0">
                <a:latin typeface="DIN Pro" panose="020B0504020101020102" pitchFamily="34" charset="0"/>
                <a:cs typeface="DIN Pro" panose="020B0504020101020102" pitchFamily="34" charset="0"/>
              </a:rPr>
              <a:t>ради чего... что это было ...</a:t>
            </a:r>
            <a:endParaRPr lang="ru-RU" dirty="0">
              <a:latin typeface="DIN Pro" panose="020B0504020101020102" pitchFamily="34" charset="0"/>
              <a:cs typeface="DIN Pro" panose="020B0504020101020102" pitchFamily="34" charset="0"/>
            </a:endParaRPr>
          </a:p>
          <a:p>
            <a:r>
              <a:rPr lang="ru-RU" i="1" dirty="0" err="1">
                <a:latin typeface="DIN Pro" panose="020B0504020101020102" pitchFamily="34" charset="0"/>
                <a:cs typeface="DIN Pro" panose="020B0504020101020102" pitchFamily="34" charset="0"/>
              </a:rPr>
              <a:t>road</a:t>
            </a:r>
            <a:r>
              <a:rPr lang="ru-RU" i="1" dirty="0">
                <a:latin typeface="DIN Pro" panose="020B0504020101020102" pitchFamily="34" charset="0"/>
                <a:cs typeface="DIN Pro" panose="020B0504020101020102" pitchFamily="34" charset="0"/>
              </a:rPr>
              <a:t> </a:t>
            </a:r>
            <a:r>
              <a:rPr lang="ru-RU" i="1" dirty="0" err="1">
                <a:latin typeface="DIN Pro" panose="020B0504020101020102" pitchFamily="34" charset="0"/>
                <a:cs typeface="DIN Pro" panose="020B0504020101020102" pitchFamily="34" charset="0"/>
              </a:rPr>
              <a:t>show</a:t>
            </a:r>
            <a:r>
              <a:rPr lang="ru-RU" i="1" dirty="0">
                <a:latin typeface="DIN Pro" panose="020B0504020101020102" pitchFamily="34" charset="0"/>
                <a:cs typeface="DIN Pro" panose="020B0504020101020102" pitchFamily="34" charset="0"/>
              </a:rPr>
              <a:t>, всякие конференции, </a:t>
            </a:r>
            <a:br>
              <a:rPr lang="ru-RU" i="1" dirty="0">
                <a:latin typeface="DIN Pro" panose="020B0504020101020102" pitchFamily="34" charset="0"/>
                <a:cs typeface="DIN Pro" panose="020B0504020101020102" pitchFamily="34" charset="0"/>
              </a:rPr>
            </a:br>
            <a:r>
              <a:rPr lang="ru-RU" i="1" dirty="0">
                <a:latin typeface="DIN Pro" panose="020B0504020101020102" pitchFamily="34" charset="0"/>
                <a:cs typeface="DIN Pro" panose="020B0504020101020102" pitchFamily="34" charset="0"/>
              </a:rPr>
              <a:t>мы </a:t>
            </a:r>
            <a:r>
              <a:rPr lang="ru-RU" i="1" dirty="0" err="1">
                <a:latin typeface="DIN Pro" panose="020B0504020101020102" pitchFamily="34" charset="0"/>
                <a:cs typeface="DIN Pro" panose="020B0504020101020102" pitchFamily="34" charset="0"/>
              </a:rPr>
              <a:t>кредитуемся</a:t>
            </a:r>
            <a:r>
              <a:rPr lang="ru-RU" i="1" dirty="0">
                <a:latin typeface="DIN Pro" panose="020B0504020101020102" pitchFamily="34" charset="0"/>
                <a:cs typeface="DIN Pro" panose="020B0504020101020102" pitchFamily="34" charset="0"/>
              </a:rPr>
              <a:t> на 0,2 базисных пункта дешевле ...</a:t>
            </a:r>
            <a:endParaRPr lang="ru-RU" dirty="0">
              <a:latin typeface="DIN Pro" panose="020B0504020101020102" pitchFamily="34" charset="0"/>
              <a:cs typeface="DIN Pro" panose="020B0504020101020102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66172" y="3481911"/>
            <a:ext cx="5929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ru-RU" i="1" dirty="0">
                <a:solidFill>
                  <a:srgbClr val="262262"/>
                </a:solidFill>
                <a:latin typeface="DIN Pro" panose="020B0504020101020102" pitchFamily="34" charset="0"/>
                <a:ea typeface="Calibri" panose="020F0502020204030204" pitchFamily="34" charset="0"/>
                <a:cs typeface="DIN Pro" panose="020B0504020101020102" pitchFamily="34" charset="0"/>
              </a:rPr>
              <a:t>Слова одного бывшего инвестбанкира (уже издалека) </a:t>
            </a:r>
          </a:p>
        </p:txBody>
      </p:sp>
      <p:sp>
        <p:nvSpPr>
          <p:cNvPr id="10" name="Овальная выноска 9"/>
          <p:cNvSpPr/>
          <p:nvPr/>
        </p:nvSpPr>
        <p:spPr>
          <a:xfrm>
            <a:off x="4625788" y="3964826"/>
            <a:ext cx="7086599" cy="2011431"/>
          </a:xfrm>
          <a:prstGeom prst="wedgeEllipseCallout">
            <a:avLst>
              <a:gd name="adj1" fmla="val 13576"/>
              <a:gd name="adj2" fmla="val 60732"/>
            </a:avLst>
          </a:prstGeom>
          <a:solidFill>
            <a:srgbClr val="EF4A46"/>
          </a:solidFill>
          <a:ln>
            <a:solidFill>
              <a:srgbClr val="1DA4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i="1" dirty="0">
                <a:latin typeface="DIN Pro" panose="020B0504020101020102" pitchFamily="34" charset="0"/>
                <a:cs typeface="DIN Pro" panose="020B0504020101020102" pitchFamily="34" charset="0"/>
              </a:rPr>
              <a:t>Я пытался объяснить продавцу на базаре, что изменилось в нашем бизнесе. Вот раньше ты торговал авокадо, бананами и т.д. А теперь – у тебя только картошка, одна картошка. И ты должен продать ее клиентам …</a:t>
            </a:r>
            <a:endParaRPr lang="ru-RU" dirty="0">
              <a:latin typeface="DIN Pro" panose="020B0504020101020102" pitchFamily="34" charset="0"/>
              <a:cs typeface="DIN Pro" panose="020B0504020101020102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568956" y="6280667"/>
            <a:ext cx="45849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spcAft>
                <a:spcPts val="0"/>
              </a:spcAft>
            </a:pPr>
            <a:r>
              <a:rPr lang="ru-RU" i="1" dirty="0">
                <a:solidFill>
                  <a:srgbClr val="262262"/>
                </a:solidFill>
                <a:latin typeface="DIN Pro" panose="020B0504020101020102" pitchFamily="34" charset="0"/>
                <a:ea typeface="Calibri" panose="020F0502020204030204" pitchFamily="34" charset="0"/>
                <a:cs typeface="DIN Pro" panose="020B0504020101020102" pitchFamily="34" charset="0"/>
              </a:rPr>
              <a:t>Слова другого инвестбанкира (из России)</a:t>
            </a:r>
          </a:p>
        </p:txBody>
      </p:sp>
    </p:spTree>
    <p:extLst>
      <p:ext uri="{BB962C8B-B14F-4D97-AF65-F5344CB8AC3E}">
        <p14:creationId xmlns:p14="http://schemas.microsoft.com/office/powerpoint/2010/main" val="42645698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932A97A-EF59-4D23-821D-989A898A15E1}"/>
              </a:ext>
            </a:extLst>
          </p:cNvPr>
          <p:cNvSpPr/>
          <p:nvPr/>
        </p:nvSpPr>
        <p:spPr>
          <a:xfrm>
            <a:off x="-1" y="413474"/>
            <a:ext cx="9601201" cy="729525"/>
          </a:xfrm>
          <a:prstGeom prst="rect">
            <a:avLst/>
          </a:prstGeom>
          <a:solidFill>
            <a:srgbClr val="2622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/>
            <a:r>
              <a:rPr lang="ru-RU" sz="3200" b="1" dirty="0">
                <a:solidFill>
                  <a:schemeClr val="bg1"/>
                </a:solidFill>
                <a:latin typeface="Opinion Pro Ex Lt" panose="02010000030000000004" pitchFamily="2" charset="0"/>
                <a:cs typeface="DIN Pro Regular" panose="020B0504020101020102" pitchFamily="34" charset="0"/>
              </a:rPr>
              <a:t>НОВАЯ НОРМАЛЬНОСТЬ: МОМЕНТ ИСТИНЫ</a:t>
            </a:r>
          </a:p>
        </p:txBody>
      </p:sp>
      <p:sp>
        <p:nvSpPr>
          <p:cNvPr id="9" name="Номер слайда 6">
            <a:extLst>
              <a:ext uri="{FF2B5EF4-FFF2-40B4-BE49-F238E27FC236}">
                <a16:creationId xmlns:a16="http://schemas.microsoft.com/office/drawing/2014/main" id="{9CCF09D5-2061-478F-8EB1-7076E7973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31200" y="6373000"/>
            <a:ext cx="3738880" cy="276999"/>
          </a:xfrm>
        </p:spPr>
        <p:txBody>
          <a:bodyPr vert="horz" lIns="91440" tIns="45720" rIns="91440" bIns="45720" rtlCol="0" anchor="ctr"/>
          <a:lstStyle/>
          <a:p>
            <a:fld id="{D0B7879B-56BD-475C-909D-6D3A116C6110}" type="slidenum">
              <a:rPr lang="ru-RU" sz="2000" b="1">
                <a:solidFill>
                  <a:srgbClr val="5A605C"/>
                </a:solidFill>
                <a:latin typeface="Arial Black" panose="020B0A04020102020204" pitchFamily="34" charset="0"/>
                <a:cs typeface="Gotham Pro" panose="02000503040000020004" pitchFamily="50" charset="0"/>
              </a:rPr>
              <a:pPr/>
              <a:t>12</a:t>
            </a:fld>
            <a:endParaRPr lang="ru-RU" sz="2000" b="1" dirty="0">
              <a:solidFill>
                <a:srgbClr val="5A605C"/>
              </a:solidFill>
              <a:latin typeface="Arial Black" panose="020B0A04020102020204" pitchFamily="34" charset="0"/>
              <a:cs typeface="Gotham Pro" panose="02000503040000020004" pitchFamily="50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E43C8C5-BA39-4224-938D-091E11B22F2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039" t="1792" r="75768" b="89246"/>
          <a:stretch/>
        </p:blipFill>
        <p:spPr>
          <a:xfrm>
            <a:off x="10920498" y="0"/>
            <a:ext cx="1271502" cy="127150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36177" y="1600198"/>
            <a:ext cx="11365966" cy="3277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DIN Pro" panose="020B0504020101020102" pitchFamily="34" charset="0"/>
                <a:ea typeface="Calibri" panose="020F0502020204030204" pitchFamily="34" charset="0"/>
                <a:cs typeface="DIN Pro" panose="020B0504020101020102" pitchFamily="34" charset="0"/>
              </a:rPr>
              <a:t>После 24 февраля 2022 года профучастники:</a:t>
            </a:r>
          </a:p>
          <a:p>
            <a:pPr marL="342900" lvl="0" indent="-3429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DIN Pro" panose="020B0504020101020102" pitchFamily="34" charset="0"/>
                <a:ea typeface="Calibri" panose="020F0502020204030204" pitchFamily="34" charset="0"/>
                <a:cs typeface="DIN Pro" panose="020B0504020101020102" pitchFamily="34" charset="0"/>
              </a:rPr>
              <a:t>Прекратили заниматься имитацией фондового рынка, привлекая горячие западные спекулятивные деньги. И в этих условиях стали не нужны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DIN Pro" panose="020B0504020101020102" pitchFamily="34" charset="0"/>
                <a:ea typeface="Calibri" panose="020F0502020204030204" pitchFamily="34" charset="0"/>
                <a:cs typeface="DIN Pro" panose="020B0504020101020102" pitchFamily="34" charset="0"/>
              </a:rPr>
              <a:t>роуд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DIN Pro" panose="020B0504020101020102" pitchFamily="34" charset="0"/>
                <a:ea typeface="Calibri" panose="020F0502020204030204" pitchFamily="34" charset="0"/>
                <a:cs typeface="DIN Pro" panose="020B0504020101020102" pitchFamily="34" charset="0"/>
              </a:rPr>
              <a:t>-шоу, конференции в Лондоне и рейтинги от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DIN Pro" panose="020B0504020101020102" pitchFamily="34" charset="0"/>
                <a:ea typeface="Calibri" panose="020F0502020204030204" pitchFamily="34" charset="0"/>
                <a:cs typeface="DIN Pro" panose="020B0504020101020102" pitchFamily="34" charset="0"/>
              </a:rPr>
              <a:t>Fitch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DIN Pro" panose="020B0504020101020102" pitchFamily="34" charset="0"/>
              <a:ea typeface="Calibri" panose="020F0502020204030204" pitchFamily="34" charset="0"/>
              <a:cs typeface="DIN Pro" panose="020B0504020101020102" pitchFamily="34" charset="0"/>
            </a:endParaRPr>
          </a:p>
          <a:p>
            <a:pPr marL="342900" lvl="0" indent="-3429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DIN Pro" panose="020B0504020101020102" pitchFamily="34" charset="0"/>
                <a:ea typeface="Calibri" panose="020F0502020204030204" pitchFamily="34" charset="0"/>
                <a:cs typeface="DIN Pro" panose="020B0504020101020102" pitchFamily="34" charset="0"/>
              </a:rPr>
              <a:t>Столкнулись с постепенной потерей интереса частных инвесторов к российскому фондовому рынку</a:t>
            </a:r>
          </a:p>
          <a:p>
            <a:pPr marL="342900" lvl="0" indent="-3429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DIN Pro" panose="020B0504020101020102" pitchFamily="34" charset="0"/>
                <a:ea typeface="Calibri" panose="020F0502020204030204" pitchFamily="34" charset="0"/>
                <a:cs typeface="DIN Pro" panose="020B0504020101020102" pitchFamily="34" charset="0"/>
              </a:rPr>
              <a:t>Не понимают, во что будут инвестироваться возвращающиеся из-за рубежа капиталы (как очень богатых людей, так и верхнего слоя среднего класса)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46A294C-44DF-4A8C-BD7E-5823CA9BBDCC}"/>
              </a:ext>
            </a:extLst>
          </p:cNvPr>
          <p:cNvSpPr txBox="1"/>
          <p:nvPr/>
        </p:nvSpPr>
        <p:spPr>
          <a:xfrm>
            <a:off x="1197428" y="5290390"/>
            <a:ext cx="979714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2800" b="1" dirty="0">
                <a:solidFill>
                  <a:srgbClr val="EF4A46"/>
                </a:solidFill>
                <a:latin typeface="DIN Pro" panose="020B0504020101020102" pitchFamily="34" charset="0"/>
                <a:ea typeface="Calibri" panose="020F0502020204030204" pitchFamily="34" charset="0"/>
                <a:cs typeface="DIN Pro" panose="020B0504020101020102" pitchFamily="34" charset="0"/>
              </a:rPr>
              <a:t>СТАРЫЙ ФОНДОВЫЙ РЫНОК, </a:t>
            </a:r>
          </a:p>
          <a:p>
            <a:pPr algn="ctr">
              <a:spcAft>
                <a:spcPts val="0"/>
              </a:spcAft>
            </a:pPr>
            <a:r>
              <a:rPr lang="ru-RU" sz="2800" b="1" dirty="0">
                <a:solidFill>
                  <a:srgbClr val="EF4A46"/>
                </a:solidFill>
                <a:latin typeface="DIN Pro" panose="020B0504020101020102" pitchFamily="34" charset="0"/>
                <a:ea typeface="Calibri" panose="020F0502020204030204" pitchFamily="34" charset="0"/>
                <a:cs typeface="DIN Pro" panose="020B0504020101020102" pitchFamily="34" charset="0"/>
              </a:rPr>
              <a:t>К КОТОРОМУ МЫ ПРИВЫКЛИ ЗА 20 ЛЕТ, УМИРАЕТ</a:t>
            </a:r>
          </a:p>
        </p:txBody>
      </p:sp>
    </p:spTree>
    <p:extLst>
      <p:ext uri="{BB962C8B-B14F-4D97-AF65-F5344CB8AC3E}">
        <p14:creationId xmlns:p14="http://schemas.microsoft.com/office/powerpoint/2010/main" val="24753699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ьная выноска 3"/>
          <p:cNvSpPr/>
          <p:nvPr/>
        </p:nvSpPr>
        <p:spPr>
          <a:xfrm>
            <a:off x="259976" y="3309257"/>
            <a:ext cx="11703424" cy="2935240"/>
          </a:xfrm>
          <a:prstGeom prst="wedgeEllipseCallout">
            <a:avLst>
              <a:gd name="adj1" fmla="val 9188"/>
              <a:gd name="adj2" fmla="val 59549"/>
            </a:avLst>
          </a:prstGeom>
          <a:solidFill>
            <a:srgbClr val="EF4A46"/>
          </a:solidFill>
          <a:ln>
            <a:solidFill>
              <a:srgbClr val="1DA4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rmAutofit lnSpcReduction="10000"/>
          </a:bodyPr>
          <a:lstStyle/>
          <a:p>
            <a:pPr algn="ctr"/>
            <a:r>
              <a:rPr lang="ru-RU" i="1" dirty="0">
                <a:solidFill>
                  <a:srgbClr val="FFFFFF"/>
                </a:solidFill>
                <a:latin typeface="DIN Pro" panose="020B0504020101020102" pitchFamily="34" charset="0"/>
                <a:cs typeface="DIN Pro" panose="020B0504020101020102" pitchFamily="34" charset="0"/>
              </a:rPr>
              <a:t>Есть запрос на понятный риск. Произошел статистический перекос – </a:t>
            </a:r>
            <a:br>
              <a:rPr lang="ru-RU" i="1" dirty="0">
                <a:solidFill>
                  <a:srgbClr val="FFFFFF"/>
                </a:solidFill>
                <a:latin typeface="DIN Pro" panose="020B0504020101020102" pitchFamily="34" charset="0"/>
                <a:cs typeface="DIN Pro" panose="020B0504020101020102" pitchFamily="34" charset="0"/>
              </a:rPr>
            </a:br>
            <a:r>
              <a:rPr lang="ru-RU" i="1" dirty="0">
                <a:solidFill>
                  <a:srgbClr val="FFFFFF"/>
                </a:solidFill>
                <a:latin typeface="DIN Pro" panose="020B0504020101020102" pitchFamily="34" charset="0"/>
                <a:cs typeface="DIN Pro" panose="020B0504020101020102" pitchFamily="34" charset="0"/>
              </a:rPr>
              <a:t>5 лет не было массовых дефолтов в ВДО, теперь держатели получат «</a:t>
            </a:r>
            <a:r>
              <a:rPr lang="ru-RU" i="1" dirty="0" err="1">
                <a:solidFill>
                  <a:srgbClr val="FFFFFF"/>
                </a:solidFill>
                <a:latin typeface="DIN Pro" panose="020B0504020101020102" pitchFamily="34" charset="0"/>
                <a:cs typeface="DIN Pro" panose="020B0504020101020102" pitchFamily="34" charset="0"/>
              </a:rPr>
              <a:t>люлей</a:t>
            </a:r>
            <a:r>
              <a:rPr lang="ru-RU" i="1" dirty="0">
                <a:solidFill>
                  <a:srgbClr val="FFFFFF"/>
                </a:solidFill>
                <a:latin typeface="DIN Pro" panose="020B0504020101020102" pitchFamily="34" charset="0"/>
                <a:cs typeface="DIN Pro" panose="020B0504020101020102" pitchFamily="34" charset="0"/>
              </a:rPr>
              <a:t>» и за себя и за того парня, который 5 лет получал 13-15 годовых до тебя. </a:t>
            </a:r>
            <a:br>
              <a:rPr lang="ru-RU" i="1" dirty="0">
                <a:solidFill>
                  <a:srgbClr val="FFFFFF"/>
                </a:solidFill>
                <a:latin typeface="DIN Pro" panose="020B0504020101020102" pitchFamily="34" charset="0"/>
                <a:cs typeface="DIN Pro" panose="020B0504020101020102" pitchFamily="34" charset="0"/>
              </a:rPr>
            </a:br>
            <a:r>
              <a:rPr lang="ru-RU" i="1" dirty="0">
                <a:solidFill>
                  <a:srgbClr val="FFFFFF"/>
                </a:solidFill>
                <a:latin typeface="DIN Pro" panose="020B0504020101020102" pitchFamily="34" charset="0"/>
                <a:cs typeface="DIN Pro" panose="020B0504020101020102" pitchFamily="34" charset="0"/>
              </a:rPr>
              <a:t>Если лозунгом 21 года было - </a:t>
            </a:r>
            <a:r>
              <a:rPr lang="ru-RU" i="1" dirty="0" err="1">
                <a:solidFill>
                  <a:srgbClr val="FFFFFF"/>
                </a:solidFill>
                <a:latin typeface="DIN Pro" panose="020B0504020101020102" pitchFamily="34" charset="0"/>
                <a:cs typeface="DIN Pro" panose="020B0504020101020102" pitchFamily="34" charset="0"/>
              </a:rPr>
              <a:t>похрен</a:t>
            </a:r>
            <a:r>
              <a:rPr lang="ru-RU" i="1" dirty="0">
                <a:solidFill>
                  <a:srgbClr val="FFFFFF"/>
                </a:solidFill>
                <a:latin typeface="DIN Pro" panose="020B0504020101020102" pitchFamily="34" charset="0"/>
                <a:cs typeface="DIN Pro" panose="020B0504020101020102" pitchFamily="34" charset="0"/>
              </a:rPr>
              <a:t> </a:t>
            </a:r>
            <a:r>
              <a:rPr lang="ru-RU" i="1" dirty="0" err="1">
                <a:solidFill>
                  <a:srgbClr val="FFFFFF"/>
                </a:solidFill>
                <a:latin typeface="DIN Pro" panose="020B0504020101020102" pitchFamily="34" charset="0"/>
                <a:cs typeface="DIN Pro" panose="020B0504020101020102" pitchFamily="34" charset="0"/>
              </a:rPr>
              <a:t>чо</a:t>
            </a:r>
            <a:r>
              <a:rPr lang="ru-RU" i="1" dirty="0">
                <a:solidFill>
                  <a:srgbClr val="FFFFFF"/>
                </a:solidFill>
                <a:latin typeface="DIN Pro" panose="020B0504020101020102" pitchFamily="34" charset="0"/>
                <a:cs typeface="DIN Pro" panose="020B0504020101020102" pitchFamily="34" charset="0"/>
              </a:rPr>
              <a:t> - купон побольше, погашение подальше, то теперь на первый план выходит, имхо, качество бизнес-модели, возвратность, устойчивость к шокам. </a:t>
            </a:r>
            <a:br>
              <a:rPr lang="ru-RU" i="1" dirty="0">
                <a:solidFill>
                  <a:srgbClr val="FFFFFF"/>
                </a:solidFill>
                <a:latin typeface="DIN Pro" panose="020B0504020101020102" pitchFamily="34" charset="0"/>
                <a:cs typeface="DIN Pro" panose="020B0504020101020102" pitchFamily="34" charset="0"/>
              </a:rPr>
            </a:br>
            <a:r>
              <a:rPr lang="ru-RU" i="1" dirty="0">
                <a:solidFill>
                  <a:srgbClr val="FFFFFF"/>
                </a:solidFill>
                <a:latin typeface="DIN Pro" panose="020B0504020101020102" pitchFamily="34" charset="0"/>
                <a:cs typeface="DIN Pro" panose="020B0504020101020102" pitchFamily="34" charset="0"/>
              </a:rPr>
              <a:t>Все это помножено на усилившиеся проблемы ликвидности на рынке. </a:t>
            </a:r>
            <a:br>
              <a:rPr lang="ru-RU" i="1" dirty="0">
                <a:solidFill>
                  <a:srgbClr val="FFFFFF"/>
                </a:solidFill>
                <a:latin typeface="DIN Pro" panose="020B0504020101020102" pitchFamily="34" charset="0"/>
                <a:cs typeface="DIN Pro" panose="020B0504020101020102" pitchFamily="34" charset="0"/>
              </a:rPr>
            </a:br>
            <a:r>
              <a:rPr lang="ru-RU" i="1" dirty="0">
                <a:solidFill>
                  <a:srgbClr val="FFFFFF"/>
                </a:solidFill>
                <a:latin typeface="DIN Pro" panose="020B0504020101020102" pitchFamily="34" charset="0"/>
                <a:cs typeface="DIN Pro" panose="020B0504020101020102" pitchFamily="34" charset="0"/>
              </a:rPr>
              <a:t>Ушло время безответственного инвестирования в ВДО.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932A97A-EF59-4D23-821D-989A898A15E1}"/>
              </a:ext>
            </a:extLst>
          </p:cNvPr>
          <p:cNvSpPr/>
          <p:nvPr/>
        </p:nvSpPr>
        <p:spPr>
          <a:xfrm>
            <a:off x="-1" y="413474"/>
            <a:ext cx="9601201" cy="729525"/>
          </a:xfrm>
          <a:prstGeom prst="rect">
            <a:avLst/>
          </a:prstGeom>
          <a:solidFill>
            <a:srgbClr val="2622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/>
            <a:r>
              <a:rPr lang="ru-RU" sz="3200" b="1" dirty="0">
                <a:solidFill>
                  <a:schemeClr val="bg1"/>
                </a:solidFill>
                <a:latin typeface="Opinion Pro Ex Lt" panose="02010000030000000004" pitchFamily="2" charset="0"/>
                <a:cs typeface="DIN Pro Regular" panose="020B0504020101020102" pitchFamily="34" charset="0"/>
              </a:rPr>
              <a:t>НОВАЯ НОРМАЛЬНОСТЬ: ПЕРСПЕКТИВЫ</a:t>
            </a:r>
          </a:p>
        </p:txBody>
      </p:sp>
      <p:sp>
        <p:nvSpPr>
          <p:cNvPr id="9" name="Номер слайда 6">
            <a:extLst>
              <a:ext uri="{FF2B5EF4-FFF2-40B4-BE49-F238E27FC236}">
                <a16:creationId xmlns:a16="http://schemas.microsoft.com/office/drawing/2014/main" id="{9CCF09D5-2061-478F-8EB1-7076E7973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31200" y="6373000"/>
            <a:ext cx="3738880" cy="276999"/>
          </a:xfrm>
        </p:spPr>
        <p:txBody>
          <a:bodyPr vert="horz" lIns="91440" tIns="45720" rIns="91440" bIns="45720" rtlCol="0" anchor="ctr"/>
          <a:lstStyle/>
          <a:p>
            <a:fld id="{D0B7879B-56BD-475C-909D-6D3A116C6110}" type="slidenum">
              <a:rPr lang="ru-RU" sz="2000" b="1">
                <a:solidFill>
                  <a:srgbClr val="5A605C"/>
                </a:solidFill>
                <a:latin typeface="Arial Black" panose="020B0A04020102020204" pitchFamily="34" charset="0"/>
                <a:cs typeface="Gotham Pro" panose="02000503040000020004" pitchFamily="50" charset="0"/>
              </a:rPr>
              <a:pPr/>
              <a:t>13</a:t>
            </a:fld>
            <a:endParaRPr lang="ru-RU" sz="2000" b="1" dirty="0">
              <a:solidFill>
                <a:srgbClr val="5A605C"/>
              </a:solidFill>
              <a:latin typeface="Arial Black" panose="020B0A04020102020204" pitchFamily="34" charset="0"/>
              <a:cs typeface="Gotham Pro" panose="02000503040000020004" pitchFamily="50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E43C8C5-BA39-4224-938D-091E11B22F2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039" t="1792" r="75768" b="89246"/>
          <a:stretch/>
        </p:blipFill>
        <p:spPr>
          <a:xfrm>
            <a:off x="10920498" y="0"/>
            <a:ext cx="1271502" cy="127150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59976" y="1151964"/>
            <a:ext cx="1117002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DIN Pro" panose="020B0504020101020102" pitchFamily="34" charset="0"/>
                <a:ea typeface="Calibri" panose="020F0502020204030204" pitchFamily="34" charset="0"/>
                <a:cs typeface="DIN Pro" panose="020B0504020101020102" pitchFamily="34" charset="0"/>
              </a:rPr>
              <a:t>У нас появляется шанс построить новый фондовый рынок, опирающийся на локального инвестора</a:t>
            </a:r>
          </a:p>
          <a:p>
            <a:pPr marL="342900" indent="-342900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DIN Pro" panose="020B0504020101020102" pitchFamily="34" charset="0"/>
                <a:ea typeface="Calibri" panose="020F0502020204030204" pitchFamily="34" charset="0"/>
                <a:cs typeface="DIN Pro" panose="020B0504020101020102" pitchFamily="34" charset="0"/>
              </a:rPr>
              <a:t>В этих условиях, профучастники должны пытаться понять, что нужно локальному инвестору и удовлетворить его запрос</a:t>
            </a: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ru-RU" sz="24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9976" y="2770222"/>
            <a:ext cx="103542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2400" dirty="0">
                <a:solidFill>
                  <a:srgbClr val="FF0000"/>
                </a:solidFill>
                <a:latin typeface="DIN Pro" panose="020B0504020101020102" pitchFamily="34" charset="0"/>
                <a:ea typeface="Calibri" panose="020F0502020204030204" pitchFamily="34" charset="0"/>
                <a:cs typeface="DIN Pro" panose="020B0504020101020102" pitchFamily="34" charset="0"/>
              </a:rPr>
              <a:t>Что нужно частному инвестору в облигациях второго эшелона?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34941" y="6372997"/>
            <a:ext cx="38100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latin typeface="DIN Pro" panose="020B0504020101020102" pitchFamily="34" charset="0"/>
                <a:cs typeface="DIN Pro" panose="020B0504020101020102" pitchFamily="34" charset="0"/>
              </a:rPr>
              <a:t>Частный инвестор в облигации</a:t>
            </a:r>
          </a:p>
        </p:txBody>
      </p:sp>
    </p:spTree>
    <p:extLst>
      <p:ext uri="{BB962C8B-B14F-4D97-AF65-F5344CB8AC3E}">
        <p14:creationId xmlns:p14="http://schemas.microsoft.com/office/powerpoint/2010/main" val="345047583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3488</TotalTime>
  <Words>793</Words>
  <Application>Microsoft Office PowerPoint</Application>
  <PresentationFormat>Широкоэкранный</PresentationFormat>
  <Paragraphs>95</Paragraphs>
  <Slides>13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4" baseType="lpstr">
      <vt:lpstr>Arial</vt:lpstr>
      <vt:lpstr>Arial Black</vt:lpstr>
      <vt:lpstr>Calibri</vt:lpstr>
      <vt:lpstr>Calibri Light</vt:lpstr>
      <vt:lpstr>DIN Pro</vt:lpstr>
      <vt:lpstr>DIN Pro Regular</vt:lpstr>
      <vt:lpstr>Opinion Pro Cn Lt</vt:lpstr>
      <vt:lpstr>Opinion Pro Ex Lt</vt:lpstr>
      <vt:lpstr>Opinion Pro Lt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Alex</dc:creator>
  <cp:lastModifiedBy>Максимова Ульяна</cp:lastModifiedBy>
  <cp:revision>425</cp:revision>
  <dcterms:created xsi:type="dcterms:W3CDTF">2021-05-08T16:22:40Z</dcterms:created>
  <dcterms:modified xsi:type="dcterms:W3CDTF">2022-05-19T09:27:59Z</dcterms:modified>
</cp:coreProperties>
</file>